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305" r:id="rId3"/>
    <p:sldId id="306" r:id="rId4"/>
    <p:sldId id="312" r:id="rId5"/>
    <p:sldId id="313" r:id="rId6"/>
    <p:sldId id="302" r:id="rId7"/>
    <p:sldId id="303" r:id="rId8"/>
    <p:sldId id="275" r:id="rId9"/>
    <p:sldId id="310" r:id="rId10"/>
    <p:sldId id="307" r:id="rId11"/>
    <p:sldId id="258" r:id="rId12"/>
    <p:sldId id="260" r:id="rId13"/>
    <p:sldId id="264" r:id="rId14"/>
    <p:sldId id="261" r:id="rId15"/>
    <p:sldId id="314" r:id="rId16"/>
    <p:sldId id="309" r:id="rId17"/>
    <p:sldId id="315" r:id="rId18"/>
    <p:sldId id="265" r:id="rId19"/>
    <p:sldId id="262" r:id="rId20"/>
    <p:sldId id="263" r:id="rId21"/>
    <p:sldId id="298" r:id="rId22"/>
    <p:sldId id="324" r:id="rId23"/>
    <p:sldId id="320" r:id="rId24"/>
    <p:sldId id="321" r:id="rId25"/>
    <p:sldId id="322" r:id="rId26"/>
    <p:sldId id="325" r:id="rId27"/>
    <p:sldId id="299" r:id="rId28"/>
    <p:sldId id="326" r:id="rId29"/>
    <p:sldId id="269" r:id="rId30"/>
    <p:sldId id="316" r:id="rId31"/>
    <p:sldId id="283" r:id="rId32"/>
    <p:sldId id="317" r:id="rId33"/>
    <p:sldId id="318" r:id="rId34"/>
    <p:sldId id="288" r:id="rId35"/>
    <p:sldId id="327" r:id="rId36"/>
    <p:sldId id="297"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53"/>
    <p:restoredTop sz="94689"/>
  </p:normalViewPr>
  <p:slideViewPr>
    <p:cSldViewPr snapToGrid="0" snapToObjects="1">
      <p:cViewPr varScale="1">
        <p:scale>
          <a:sx n="76" d="100"/>
          <a:sy n="76" d="100"/>
        </p:scale>
        <p:origin x="224" y="7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15845"/>
            <a:ext cx="9144000" cy="2194118"/>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63EF41A4-2495-194D-A5B6-3544BF73F7D2}" type="datetimeFigureOut">
              <a:rPr kumimoji="1" lang="zh-CN" altLang="en-US" smtClean="0"/>
              <a:pPr/>
              <a:t>2018/11/3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10360232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3EF41A4-2495-194D-A5B6-3544BF73F7D2}" type="datetimeFigureOut">
              <a:rPr kumimoji="1" lang="zh-CN" altLang="en-US" smtClean="0"/>
              <a:pPr/>
              <a:t>2018/11/3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21363116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3EF41A4-2495-194D-A5B6-3544BF73F7D2}" type="datetimeFigureOut">
              <a:rPr kumimoji="1" lang="zh-CN" altLang="en-US" smtClean="0"/>
              <a:pPr/>
              <a:t>2018/11/3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12105216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p:txBody>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10"/>
          </p:nvPr>
        </p:nvSpPr>
        <p:spPr/>
        <p:txBody>
          <a:bodyPr/>
          <a:lstStyle/>
          <a:p>
            <a:fld id="{63EF41A4-2495-194D-A5B6-3544BF73F7D2}" type="datetimeFigureOut">
              <a:rPr kumimoji="1" lang="zh-CN" altLang="en-US" smtClean="0"/>
              <a:pPr/>
              <a:t>2018/11/3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6456722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338146"/>
            <a:ext cx="10515600" cy="3224329"/>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63EF41A4-2495-194D-A5B6-3544BF73F7D2}" type="datetimeFigureOut">
              <a:rPr kumimoji="1" lang="zh-CN" altLang="en-US" smtClean="0"/>
              <a:pPr/>
              <a:t>2018/11/3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5779147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393902"/>
            <a:ext cx="5181600" cy="4783061"/>
          </a:xfrm>
        </p:spPr>
        <p:txBody>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内容占位符 3"/>
          <p:cNvSpPr>
            <a:spLocks noGrp="1"/>
          </p:cNvSpPr>
          <p:nvPr>
            <p:ph sz="half" idx="2"/>
          </p:nvPr>
        </p:nvSpPr>
        <p:spPr>
          <a:xfrm>
            <a:off x="6172200" y="1393902"/>
            <a:ext cx="5181600" cy="4783061"/>
          </a:xfrm>
        </p:spPr>
        <p:txBody>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5" name="日期占位符 4"/>
          <p:cNvSpPr>
            <a:spLocks noGrp="1"/>
          </p:cNvSpPr>
          <p:nvPr>
            <p:ph type="dt" sz="half" idx="10"/>
          </p:nvPr>
        </p:nvSpPr>
        <p:spPr/>
        <p:txBody>
          <a:bodyPr/>
          <a:lstStyle/>
          <a:p>
            <a:fld id="{63EF41A4-2495-194D-A5B6-3544BF73F7D2}" type="datetimeFigureOut">
              <a:rPr kumimoji="1" lang="zh-CN" altLang="en-US" smtClean="0"/>
              <a:pPr/>
              <a:t>2018/11/3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20922859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345366" y="387428"/>
            <a:ext cx="6400800" cy="627334"/>
          </a:xfrm>
        </p:spPr>
        <p:txBody>
          <a:body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839788" y="1382751"/>
            <a:ext cx="5157787" cy="11223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382751"/>
            <a:ext cx="5183188" cy="11223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3EF41A4-2495-194D-A5B6-3544BF73F7D2}" type="datetimeFigureOut">
              <a:rPr kumimoji="1" lang="zh-CN" altLang="en-US" smtClean="0"/>
              <a:pPr/>
              <a:t>2018/11/3</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56117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3EF41A4-2495-194D-A5B6-3544BF73F7D2}" type="datetimeFigureOut">
              <a:rPr kumimoji="1" lang="zh-CN" altLang="en-US" smtClean="0"/>
              <a:pPr/>
              <a:t>2018/11/3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19753728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EF41A4-2495-194D-A5B6-3544BF73F7D2}" type="datetimeFigureOut">
              <a:rPr kumimoji="1" lang="zh-CN" altLang="en-US" smtClean="0"/>
              <a:pPr/>
              <a:t>2018/11/3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214148845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5183188" y="356839"/>
            <a:ext cx="6172200" cy="55042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文本占位符 3"/>
          <p:cNvSpPr>
            <a:spLocks noGrp="1"/>
          </p:cNvSpPr>
          <p:nvPr>
            <p:ph type="body" sz="half" idx="2"/>
          </p:nvPr>
        </p:nvSpPr>
        <p:spPr>
          <a:xfrm>
            <a:off x="839788" y="1382751"/>
            <a:ext cx="3932237" cy="44862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smtClean="0"/>
              <a:t>单击此处编辑母版文本样式</a:t>
            </a:r>
          </a:p>
        </p:txBody>
      </p:sp>
      <p:sp>
        <p:nvSpPr>
          <p:cNvPr id="5" name="日期占位符 4"/>
          <p:cNvSpPr>
            <a:spLocks noGrp="1"/>
          </p:cNvSpPr>
          <p:nvPr>
            <p:ph type="dt" sz="half" idx="10"/>
          </p:nvPr>
        </p:nvSpPr>
        <p:spPr/>
        <p:txBody>
          <a:bodyPr/>
          <a:lstStyle/>
          <a:p>
            <a:fld id="{63EF41A4-2495-194D-A5B6-3544BF73F7D2}" type="datetimeFigureOut">
              <a:rPr kumimoji="1" lang="zh-CN" altLang="en-US" smtClean="0"/>
              <a:pPr/>
              <a:t>2018/11/3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17047223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423747"/>
            <a:ext cx="6172200" cy="54373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1405054"/>
            <a:ext cx="3932237" cy="44639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3EF41A4-2495-194D-A5B6-3544BF73F7D2}" type="datetimeFigureOut">
              <a:rPr kumimoji="1" lang="zh-CN" altLang="en-US" smtClean="0"/>
              <a:pPr/>
              <a:t>2018/11/3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3837021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345367" y="437181"/>
            <a:ext cx="6255834" cy="599882"/>
          </a:xfrm>
          <a:prstGeom prst="rect">
            <a:avLst/>
          </a:prstGeom>
        </p:spPr>
        <p:txBody>
          <a:bodyPr vert="horz" lIns="91440" tIns="45720" rIns="91440" bIns="45720" rtlCol="0" anchor="ctr">
            <a:normAutofit/>
          </a:body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838200" y="1349298"/>
            <a:ext cx="10515600" cy="4827665"/>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F41A4-2495-194D-A5B6-3544BF73F7D2}" type="datetimeFigureOut">
              <a:rPr kumimoji="1" lang="zh-CN" altLang="en-US" smtClean="0"/>
              <a:pPr/>
              <a:t>2018/11/3</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7E6D-822B-8243-B553-E8A1B6C1D261}" type="slidenum">
              <a:rPr kumimoji="1" lang="zh-CN" altLang="en-US" smtClean="0"/>
              <a:pPr/>
              <a:t>‹#›</a:t>
            </a:fld>
            <a:endParaRPr kumimoji="1"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38200" y="403728"/>
            <a:ext cx="2184645" cy="599882"/>
          </a:xfrm>
          <a:prstGeom prst="rect">
            <a:avLst/>
          </a:prstGeom>
        </p:spPr>
      </p:pic>
    </p:spTree>
    <p:extLst>
      <p:ext uri="{BB962C8B-B14F-4D97-AF65-F5344CB8AC3E}">
        <p14:creationId xmlns:p14="http://schemas.microsoft.com/office/powerpoint/2010/main" val="1539217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lnSpc>
          <a:spcPct val="90000"/>
        </a:lnSpc>
        <a:spcBef>
          <a:spcPct val="0"/>
        </a:spcBef>
        <a:buNone/>
        <a:defRPr sz="30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0.png"/><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52.png"/><Relationship Id="rId8"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dirty="0" smtClean="0"/>
              <a:t>线性代数</a:t>
            </a:r>
            <a:endParaRPr kumimoji="1" lang="zh-CN" altLang="en-US" dirty="0"/>
          </a:p>
        </p:txBody>
      </p:sp>
      <p:sp>
        <p:nvSpPr>
          <p:cNvPr id="3" name="副标题 2"/>
          <p:cNvSpPr>
            <a:spLocks noGrp="1"/>
          </p:cNvSpPr>
          <p:nvPr>
            <p:ph type="subTitle" idx="1"/>
          </p:nvPr>
        </p:nvSpPr>
        <p:spPr/>
        <p:txBody>
          <a:bodyPr/>
          <a:lstStyle/>
          <a:p>
            <a:r>
              <a:rPr kumimoji="1" lang="zh-CN" altLang="en-US" dirty="0" smtClean="0"/>
              <a:t>机器学习中数学基础第三课</a:t>
            </a:r>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543024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基本概念</a:t>
            </a:r>
            <a:r>
              <a:rPr kumimoji="1" lang="en-US" altLang="zh-CN" dirty="0"/>
              <a:t/>
            </a:r>
            <a:br>
              <a:rPr kumimoji="1" lang="en-US" altLang="zh-CN" dirty="0"/>
            </a:b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 基本概念</a:t>
            </a:r>
            <a:endParaRPr kumimoji="1" lang="en-US" altLang="zh-CN" dirty="0" smtClean="0"/>
          </a:p>
          <a:p>
            <a:endParaRPr kumimoji="1" lang="en-US" altLang="zh-CN" dirty="0"/>
          </a:p>
          <a:p>
            <a:r>
              <a:rPr kumimoji="1" lang="zh-CN" altLang="en-US" dirty="0" smtClean="0"/>
              <a:t>考虑一个方程组</a:t>
            </a:r>
            <a:endParaRPr kumimoji="1" lang="en-US" altLang="zh-CN" dirty="0" smtClean="0"/>
          </a:p>
          <a:p>
            <a:pPr lvl="1"/>
            <a:r>
              <a:rPr kumimoji="1" lang="en-US" altLang="zh-CN" dirty="0" smtClean="0"/>
              <a:t>3x+4y=10			</a:t>
            </a:r>
          </a:p>
          <a:p>
            <a:pPr lvl="1"/>
            <a:r>
              <a:rPr kumimoji="1" lang="en-US" altLang="zh-CN" dirty="0" smtClean="0"/>
              <a:t>5x-7y=3</a:t>
            </a:r>
          </a:p>
          <a:p>
            <a:pPr lvl="1"/>
            <a:endParaRPr kumimoji="1" lang="en-US" altLang="zh-CN" dirty="0" smtClean="0"/>
          </a:p>
          <a:p>
            <a:pPr lvl="1"/>
            <a:r>
              <a:rPr kumimoji="1" lang="zh-CN" altLang="en-US" dirty="0" smtClean="0"/>
              <a:t>简单表示为：</a:t>
            </a:r>
            <a:endParaRPr kumimoji="1" lang="en-US" altLang="zh-CN" dirty="0" smtClean="0"/>
          </a:p>
          <a:p>
            <a:pPr lvl="1"/>
            <a:r>
              <a:rPr kumimoji="1" lang="en-US" altLang="zh-CN" dirty="0" smtClean="0"/>
              <a:t>AX=b</a:t>
            </a:r>
          </a:p>
          <a:p>
            <a:pPr lvl="1"/>
            <a:endParaRPr kumimoji="1" lang="en-US" altLang="zh-CN" dirty="0"/>
          </a:p>
          <a:p>
            <a:pPr lvl="1"/>
            <a:endParaRPr kumimoji="1" lang="en-US" altLang="zh-CN" dirty="0" smtClean="0"/>
          </a:p>
          <a:p>
            <a:pPr lvl="1"/>
            <a:endParaRPr kumimoji="1" lang="en-US" altLang="zh-CN" dirty="0"/>
          </a:p>
        </p:txBody>
      </p:sp>
      <mc:AlternateContent xmlns:mc="http://schemas.openxmlformats.org/markup-compatibility/2006" xmlns:a14="http://schemas.microsoft.com/office/drawing/2010/main">
        <mc:Choice Requires="a14">
          <p:sp>
            <p:nvSpPr>
              <p:cNvPr id="6" name="矩形 5"/>
              <p:cNvSpPr/>
              <p:nvPr/>
            </p:nvSpPr>
            <p:spPr>
              <a:xfrm>
                <a:off x="4940198" y="3203297"/>
                <a:ext cx="3202543" cy="812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smtClean="0">
                              <a:latin typeface="Cambria Math" charset="0"/>
                            </a:rPr>
                          </m:ctrlPr>
                        </m:dPr>
                        <m:e>
                          <m:d>
                            <m:dPr>
                              <m:begChr m:val="["/>
                              <m:endChr m:val="]"/>
                              <m:ctrlPr>
                                <a:rPr lang="zh-CN" altLang="en-US" sz="2800" i="1">
                                  <a:latin typeface="Cambria Math" charset="0"/>
                                </a:rPr>
                              </m:ctrlPr>
                            </m:dPr>
                            <m:e>
                              <m:m>
                                <m:mPr>
                                  <m:mcs>
                                    <m:mc>
                                      <m:mcPr>
                                        <m:count m:val="2"/>
                                        <m:mcJc m:val="center"/>
                                      </m:mcPr>
                                    </m:mc>
                                  </m:mcs>
                                  <m:ctrlPr>
                                    <a:rPr lang="zh-CN" altLang="en-US" sz="2800" i="1">
                                      <a:latin typeface="Cambria Math" charset="0"/>
                                    </a:rPr>
                                  </m:ctrlPr>
                                </m:mPr>
                                <m:mr>
                                  <m:e>
                                    <m:r>
                                      <a:rPr lang="zh-CN" altLang="en-US" sz="2800">
                                        <a:latin typeface="Cambria Math" charset="0"/>
                                      </a:rPr>
                                      <m:t>3</m:t>
                                    </m:r>
                                  </m:e>
                                  <m:e>
                                    <m:r>
                                      <a:rPr lang="zh-CN" altLang="en-US" sz="2800" i="0">
                                        <a:latin typeface="Cambria Math" charset="0"/>
                                      </a:rPr>
                                      <m:t>4</m:t>
                                    </m:r>
                                  </m:e>
                                </m:mr>
                                <m:mr>
                                  <m:e>
                                    <m:r>
                                      <a:rPr lang="zh-CN" altLang="en-US" sz="2800" i="0">
                                        <a:latin typeface="Cambria Math" charset="0"/>
                                      </a:rPr>
                                      <m:t>5</m:t>
                                    </m:r>
                                  </m:e>
                                  <m:e>
                                    <m:r>
                                      <a:rPr lang="zh-CN" altLang="en-US" sz="2800" i="0">
                                        <a:latin typeface="Cambria Math" charset="0"/>
                                      </a:rPr>
                                      <m:t>−7</m:t>
                                    </m:r>
                                  </m:e>
                                </m:mr>
                              </m:m>
                            </m:e>
                          </m:d>
                          <m:d>
                            <m:dPr>
                              <m:begChr m:val="["/>
                              <m:endChr m:val="]"/>
                              <m:ctrlPr>
                                <a:rPr lang="zh-CN" altLang="en-US" sz="2800" i="1">
                                  <a:latin typeface="Cambria Math" charset="0"/>
                                </a:rPr>
                              </m:ctrlPr>
                            </m:dPr>
                            <m:e>
                              <m:m>
                                <m:mPr>
                                  <m:mcs>
                                    <m:mc>
                                      <m:mcPr>
                                        <m:count m:val="1"/>
                                        <m:mcJc m:val="center"/>
                                      </m:mcPr>
                                    </m:mc>
                                  </m:mcs>
                                  <m:ctrlPr>
                                    <a:rPr lang="zh-CN" altLang="en-US" sz="2800" i="1">
                                      <a:latin typeface="Cambria Math" charset="0"/>
                                    </a:rPr>
                                  </m:ctrlPr>
                                </m:mPr>
                                <m:mr>
                                  <m:e>
                                    <m:r>
                                      <a:rPr lang="zh-CN" altLang="en-US" sz="2800" i="1">
                                        <a:latin typeface="Cambria Math" charset="0"/>
                                      </a:rPr>
                                      <m:t>𝑥</m:t>
                                    </m:r>
                                  </m:e>
                                </m:mr>
                                <m:mr>
                                  <m:e>
                                    <m:r>
                                      <a:rPr lang="zh-CN" altLang="en-US" sz="2800" i="1">
                                        <a:latin typeface="Cambria Math" charset="0"/>
                                      </a:rPr>
                                      <m:t>𝑦</m:t>
                                    </m:r>
                                  </m:e>
                                </m:mr>
                              </m:m>
                            </m:e>
                          </m:d>
                          <m:r>
                            <a:rPr lang="zh-CN" altLang="en-US" sz="2800" i="0">
                              <a:latin typeface="Cambria Math" charset="0"/>
                            </a:rPr>
                            <m:t>=[</m:t>
                          </m:r>
                          <m:m>
                            <m:mPr>
                              <m:mcs>
                                <m:mc>
                                  <m:mcPr>
                                    <m:count m:val="1"/>
                                    <m:mcJc m:val="center"/>
                                  </m:mcPr>
                                </m:mc>
                              </m:mcs>
                              <m:ctrlPr>
                                <a:rPr lang="zh-CN" altLang="en-US" sz="2800" i="1">
                                  <a:latin typeface="Cambria Math" charset="0"/>
                                </a:rPr>
                              </m:ctrlPr>
                            </m:mPr>
                            <m:mr>
                              <m:e>
                                <m:r>
                                  <m:rPr>
                                    <m:brk m:alnAt="7"/>
                                  </m:rPr>
                                  <a:rPr lang="en-US" altLang="zh-CN" sz="2800" b="0" i="0" smtClean="0">
                                    <a:latin typeface="Cambria Math" charset="0"/>
                                  </a:rPr>
                                  <m:t>1</m:t>
                                </m:r>
                                <m:r>
                                  <a:rPr lang="en-US" altLang="zh-CN" sz="2800" b="0" i="0" smtClean="0">
                                    <a:latin typeface="Cambria Math" charset="0"/>
                                  </a:rPr>
                                  <m:t>0</m:t>
                                </m:r>
                              </m:e>
                            </m:mr>
                            <m:mr>
                              <m:e>
                                <m:r>
                                  <a:rPr lang="en-US" altLang="zh-CN" sz="2800" b="0" i="0" smtClean="0">
                                    <a:latin typeface="Cambria Math" charset="0"/>
                                  </a:rPr>
                                  <m:t>3</m:t>
                                </m:r>
                              </m:e>
                            </m:mr>
                          </m:m>
                        </m:e>
                      </m:d>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940198" y="3203297"/>
                <a:ext cx="3202543" cy="812915"/>
              </a:xfrm>
              <a:prstGeom prst="rect">
                <a:avLst/>
              </a:prstGeom>
              <a:blipFill rotWithShape="0">
                <a:blip r:embed="rId2"/>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6978996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基本概念</a:t>
            </a:r>
            <a:r>
              <a:rPr kumimoji="1" lang="en-US" altLang="zh-CN" dirty="0"/>
              <a:t/>
            </a:r>
            <a:br>
              <a:rPr kumimoji="1" lang="en-US" altLang="zh-CN" dirty="0"/>
            </a:br>
            <a:endParaRPr kumimoji="1" lang="zh-CN" altLang="en-US" dirty="0"/>
          </a:p>
        </p:txBody>
      </p:sp>
      <p:sp>
        <p:nvSpPr>
          <p:cNvPr id="3" name="内容占位符 2"/>
          <p:cNvSpPr>
            <a:spLocks noGrp="1"/>
          </p:cNvSpPr>
          <p:nvPr>
            <p:ph idx="1"/>
          </p:nvPr>
        </p:nvSpPr>
        <p:spPr/>
        <p:txBody>
          <a:bodyPr/>
          <a:lstStyle/>
          <a:p>
            <a:r>
              <a:rPr kumimoji="1" lang="zh-CN" altLang="en-US" dirty="0" smtClean="0"/>
              <a:t>矩阵不都是数字的堆砌</a:t>
            </a:r>
            <a:endParaRPr kumimoji="1" lang="en-US" altLang="zh-CN" dirty="0" smtClean="0"/>
          </a:p>
          <a:p>
            <a:pPr lvl="1"/>
            <a:r>
              <a:rPr kumimoji="1" lang="en-US" altLang="zh-CN" dirty="0" smtClean="0"/>
              <a:t>3x+4y=10</a:t>
            </a:r>
            <a:r>
              <a:rPr kumimoji="1" lang="en-US" altLang="zh-CN" dirty="0"/>
              <a:t>	</a:t>
            </a:r>
            <a:r>
              <a:rPr kumimoji="1" lang="zh-CN" altLang="en-US" dirty="0" smtClean="0"/>
              <a:t> </a:t>
            </a:r>
            <a:r>
              <a:rPr kumimoji="1" lang="en-US" altLang="zh-CN" dirty="0"/>
              <a:t>	</a:t>
            </a:r>
          </a:p>
          <a:p>
            <a:pPr lvl="1"/>
            <a:r>
              <a:rPr kumimoji="1" lang="en-US" altLang="zh-CN" dirty="0" smtClean="0"/>
              <a:t>5x-7y=3</a:t>
            </a:r>
          </a:p>
          <a:p>
            <a:pPr lvl="1"/>
            <a:r>
              <a:rPr kumimoji="1" lang="zh-CN" altLang="en-US" dirty="0" smtClean="0"/>
              <a:t>行向量</a:t>
            </a:r>
            <a:r>
              <a:rPr kumimoji="1" lang="en-US" altLang="zh-CN" dirty="0" smtClean="0"/>
              <a:t>-</a:t>
            </a:r>
            <a:r>
              <a:rPr kumimoji="1" lang="zh-CN" altLang="en-US" dirty="0" smtClean="0"/>
              <a:t>图解法</a:t>
            </a:r>
            <a:endParaRPr kumimoji="1" lang="en-US" altLang="zh-CN" dirty="0"/>
          </a:p>
          <a:p>
            <a:pPr lvl="1"/>
            <a:endParaRPr kumimoji="1" lang="en-US" altLang="zh-CN" dirty="0" smtClean="0"/>
          </a:p>
          <a:p>
            <a:endParaRPr kumimoji="1" lang="en-US" altLang="zh-CN" dirty="0" smtClean="0"/>
          </a:p>
          <a:p>
            <a:endParaRPr kumimoji="1" lang="en-US" altLang="zh-CN" dirty="0" smtClean="0"/>
          </a:p>
          <a:p>
            <a:pPr lvl="1"/>
            <a:r>
              <a:rPr kumimoji="1" lang="zh-CN" altLang="en-US" dirty="0" smtClean="0"/>
              <a:t>列向量 </a:t>
            </a:r>
            <a:r>
              <a:rPr kumimoji="1" lang="mr-IN" altLang="zh-CN" dirty="0" smtClean="0"/>
              <a:t>–</a:t>
            </a:r>
            <a:r>
              <a:rPr kumimoji="1" lang="zh-CN" altLang="en-US" dirty="0" smtClean="0"/>
              <a:t>线性组合</a:t>
            </a:r>
            <a:endParaRPr kumimoji="1" lang="en-US" altLang="zh-CN" dirty="0"/>
          </a:p>
          <a:p>
            <a:pPr lvl="1"/>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573437" y="3515157"/>
                <a:ext cx="4575422" cy="8107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800" i="1" smtClean="0">
                              <a:latin typeface="Cambria Math" charset="0"/>
                            </a:rPr>
                          </m:ctrlPr>
                        </m:dPr>
                        <m:e>
                          <m:d>
                            <m:dPr>
                              <m:begChr m:val="["/>
                              <m:endChr m:val="]"/>
                              <m:ctrlPr>
                                <a:rPr lang="zh-CN" altLang="en-US" sz="2800" i="1">
                                  <a:latin typeface="Cambria Math" charset="0"/>
                                </a:rPr>
                              </m:ctrlPr>
                            </m:dPr>
                            <m:e>
                              <m:m>
                                <m:mPr>
                                  <m:mcs>
                                    <m:mc>
                                      <m:mcPr>
                                        <m:count m:val="1"/>
                                        <m:mcJc m:val="center"/>
                                      </m:mcPr>
                                    </m:mc>
                                  </m:mcs>
                                  <m:ctrlPr>
                                    <a:rPr lang="zh-CN" altLang="en-US" sz="2800" i="1">
                                      <a:latin typeface="Cambria Math" charset="0"/>
                                    </a:rPr>
                                  </m:ctrlPr>
                                </m:mPr>
                                <m:mr>
                                  <m:e>
                                    <m:r>
                                      <a:rPr lang="zh-CN" altLang="en-US" sz="2800">
                                        <a:latin typeface="Cambria Math" charset="0"/>
                                      </a:rPr>
                                      <m:t>3</m:t>
                                    </m:r>
                                  </m:e>
                                </m:mr>
                                <m:mr>
                                  <m:e>
                                    <m:r>
                                      <a:rPr lang="zh-CN" altLang="en-US" sz="2800" i="0">
                                        <a:latin typeface="Cambria Math" charset="0"/>
                                      </a:rPr>
                                      <m:t>5</m:t>
                                    </m:r>
                                  </m:e>
                                </m:mr>
                              </m:m>
                            </m:e>
                          </m:d>
                          <m:r>
                            <a:rPr lang="zh-CN" altLang="en-US" sz="2800" i="1">
                              <a:latin typeface="Cambria Math" charset="0"/>
                            </a:rPr>
                            <m:t>𝑥</m:t>
                          </m:r>
                          <m:r>
                            <a:rPr lang="zh-CN" altLang="en-US" sz="2800" i="0">
                              <a:latin typeface="Cambria Math" charset="0"/>
                            </a:rPr>
                            <m:t>+</m:t>
                          </m:r>
                          <m:d>
                            <m:dPr>
                              <m:begChr m:val="["/>
                              <m:endChr m:val="]"/>
                              <m:ctrlPr>
                                <a:rPr lang="zh-CN" altLang="en-US" sz="2800" i="1">
                                  <a:latin typeface="Cambria Math" charset="0"/>
                                </a:rPr>
                              </m:ctrlPr>
                            </m:dPr>
                            <m:e>
                              <m:m>
                                <m:mPr>
                                  <m:mcs>
                                    <m:mc>
                                      <m:mcPr>
                                        <m:count m:val="1"/>
                                        <m:mcJc m:val="center"/>
                                      </m:mcPr>
                                    </m:mc>
                                  </m:mcs>
                                  <m:ctrlPr>
                                    <a:rPr lang="zh-CN" altLang="en-US" sz="2800" i="1">
                                      <a:latin typeface="Cambria Math" charset="0"/>
                                    </a:rPr>
                                  </m:ctrlPr>
                                </m:mPr>
                                <m:mr>
                                  <m:e>
                                    <m:r>
                                      <a:rPr lang="zh-CN" altLang="en-US" sz="2800" i="0">
                                        <a:latin typeface="Cambria Math" charset="0"/>
                                      </a:rPr>
                                      <m:t>4</m:t>
                                    </m:r>
                                  </m:e>
                                </m:mr>
                                <m:mr>
                                  <m:e>
                                    <m:r>
                                      <a:rPr lang="en-US" altLang="zh-CN" sz="2800" b="0" i="0" smtClean="0">
                                        <a:latin typeface="Cambria Math" charset="0"/>
                                      </a:rPr>
                                      <m:t>−</m:t>
                                    </m:r>
                                    <m:r>
                                      <a:rPr lang="zh-CN" altLang="en-US" sz="2800" i="0">
                                        <a:latin typeface="Cambria Math" charset="0"/>
                                      </a:rPr>
                                      <m:t>7</m:t>
                                    </m:r>
                                  </m:e>
                                </m:mr>
                              </m:m>
                            </m:e>
                          </m:d>
                          <m:r>
                            <a:rPr lang="zh-CN" altLang="en-US" sz="2800" i="1">
                              <a:latin typeface="Cambria Math" charset="0"/>
                            </a:rPr>
                            <m:t>𝑦</m:t>
                          </m:r>
                          <m:r>
                            <a:rPr lang="zh-CN" altLang="en-US" sz="2800" i="0">
                              <a:latin typeface="Cambria Math" charset="0"/>
                            </a:rPr>
                            <m:t>=[</m:t>
                          </m:r>
                          <m:m>
                            <m:mPr>
                              <m:mcs>
                                <m:mc>
                                  <m:mcPr>
                                    <m:count m:val="1"/>
                                    <m:mcJc m:val="center"/>
                                  </m:mcPr>
                                </m:mc>
                              </m:mcs>
                              <m:ctrlPr>
                                <a:rPr lang="zh-CN" altLang="en-US" sz="2800" i="1">
                                  <a:latin typeface="Cambria Math" charset="0"/>
                                </a:rPr>
                              </m:ctrlPr>
                            </m:mPr>
                            <m:mr>
                              <m:e>
                                <m:r>
                                  <m:rPr>
                                    <m:brk m:alnAt="7"/>
                                  </m:rPr>
                                  <a:rPr lang="en-US" altLang="zh-CN" sz="2800" b="0" i="0" smtClean="0">
                                    <a:latin typeface="Cambria Math" charset="0"/>
                                  </a:rPr>
                                  <m:t>1</m:t>
                                </m:r>
                                <m:r>
                                  <a:rPr lang="en-US" altLang="zh-CN" sz="2800" b="0" i="0" smtClean="0">
                                    <a:latin typeface="Cambria Math" charset="0"/>
                                  </a:rPr>
                                  <m:t>0</m:t>
                                </m:r>
                              </m:e>
                            </m:mr>
                            <m:mr>
                              <m:e>
                                <m:r>
                                  <a:rPr lang="en-US" altLang="zh-CN" sz="2800" b="0" i="0" smtClean="0">
                                    <a:latin typeface="Cambria Math" charset="0"/>
                                  </a:rPr>
                                  <m:t>3</m:t>
                                </m:r>
                              </m:e>
                            </m:mr>
                          </m:m>
                        </m:e>
                      </m:d>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573437" y="3515157"/>
                <a:ext cx="4575422" cy="810799"/>
              </a:xfrm>
              <a:prstGeom prst="rect">
                <a:avLst/>
              </a:prstGeom>
              <a:blipFill rotWithShape="0">
                <a:blip r:embed="rId2"/>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8877059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a:t>基本概念</a:t>
            </a:r>
            <a:r>
              <a:rPr kumimoji="1" lang="en-US" altLang="zh-CN" dirty="0"/>
              <a:t/>
            </a:r>
            <a:br>
              <a:rPr kumimoji="1" lang="en-US" altLang="zh-CN" dirty="0"/>
            </a:br>
            <a:endParaRPr kumimoji="1"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1"/>
                <a14:m>
                  <m:oMath xmlns:m="http://schemas.openxmlformats.org/officeDocument/2006/math">
                    <m:r>
                      <a:rPr lang="en-US" altLang="zh-CN" i="1">
                        <a:latin typeface="Cambria Math" charset="0"/>
                      </a:rPr>
                      <m:t>∀</m:t>
                    </m:r>
                    <m:r>
                      <a:rPr lang="en-US" altLang="zh-CN" i="1">
                        <a:latin typeface="Cambria Math" charset="0"/>
                      </a:rPr>
                      <m:t>𝑥</m:t>
                    </m:r>
                    <m:r>
                      <a:rPr lang="en-US" altLang="zh-CN" i="1">
                        <a:latin typeface="Cambria Math" charset="0"/>
                      </a:rPr>
                      <m:t>,</m:t>
                    </m:r>
                    <m:r>
                      <a:rPr lang="en-US" altLang="zh-CN" i="1">
                        <a:latin typeface="Cambria Math" charset="0"/>
                      </a:rPr>
                      <m:t>𝑦</m:t>
                    </m:r>
                  </m:oMath>
                </a14:m>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r>
                  <a:rPr lang="zh-CN" altLang="en-US" dirty="0" smtClean="0"/>
                  <a:t>组成一个平面</a:t>
                </a:r>
                <a:endParaRPr lang="en-US" altLang="zh-CN" dirty="0" smtClean="0"/>
              </a:p>
              <a:p>
                <a:pPr lvl="1"/>
                <a:endParaRPr lang="en-US" altLang="zh-CN" dirty="0"/>
              </a:p>
              <a:p>
                <a:pPr lvl="1"/>
                <a:r>
                  <a:rPr lang="zh-CN" altLang="en-US" dirty="0" smtClean="0"/>
                  <a:t>向量空间的含义</a:t>
                </a:r>
                <a:endParaRPr lang="zh-CN" altLang="zh-CN" dirty="0"/>
              </a:p>
              <a:p>
                <a:pPr lvl="1"/>
                <a:endParaRPr kumimoji="1" lang="en-US" altLang="zh-CN" dirty="0" smtClean="0"/>
              </a:p>
              <a:p>
                <a:pPr lvl="1"/>
                <a:endParaRPr kumimoji="1" lang="en-US" altLang="zh-CN" dirty="0" smtClean="0"/>
              </a:p>
              <a:p>
                <a:pPr lvl="1"/>
                <a:endParaRPr kumimoji="1"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0">
                <a:blip r:embed="rId2"/>
                <a:stretch>
                  <a:fillRect t="-6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矩形 3"/>
              <p:cNvSpPr/>
              <p:nvPr/>
            </p:nvSpPr>
            <p:spPr>
              <a:xfrm>
                <a:off x="0" y="2368282"/>
                <a:ext cx="4575422" cy="55431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i="1" smtClean="0">
                              <a:latin typeface="Cambria Math" charset="0"/>
                            </a:rPr>
                          </m:ctrlPr>
                        </m:dPr>
                        <m:e>
                          <m:d>
                            <m:dPr>
                              <m:begChr m:val="["/>
                              <m:endChr m:val="]"/>
                              <m:ctrlPr>
                                <a:rPr lang="zh-CN" altLang="en-US" i="1">
                                  <a:latin typeface="Cambria Math" charset="0"/>
                                </a:rPr>
                              </m:ctrlPr>
                            </m:dPr>
                            <m:e>
                              <m:m>
                                <m:mPr>
                                  <m:mcs>
                                    <m:mc>
                                      <m:mcPr>
                                        <m:count m:val="1"/>
                                        <m:mcJc m:val="center"/>
                                      </m:mcPr>
                                    </m:mc>
                                  </m:mcs>
                                  <m:ctrlPr>
                                    <a:rPr lang="zh-CN" altLang="en-US" i="1">
                                      <a:latin typeface="Cambria Math" charset="0"/>
                                    </a:rPr>
                                  </m:ctrlPr>
                                </m:mPr>
                                <m:mr>
                                  <m:e>
                                    <m:r>
                                      <a:rPr lang="zh-CN" altLang="en-US">
                                        <a:latin typeface="Cambria Math" charset="0"/>
                                      </a:rPr>
                                      <m:t>3</m:t>
                                    </m:r>
                                  </m:e>
                                </m:mr>
                                <m:mr>
                                  <m:e>
                                    <m:r>
                                      <a:rPr lang="zh-CN" altLang="en-US" i="0">
                                        <a:latin typeface="Cambria Math" charset="0"/>
                                      </a:rPr>
                                      <m:t>5</m:t>
                                    </m:r>
                                  </m:e>
                                </m:mr>
                              </m:m>
                            </m:e>
                          </m:d>
                          <m:r>
                            <a:rPr lang="zh-CN" altLang="en-US" i="1">
                              <a:latin typeface="Cambria Math" charset="0"/>
                            </a:rPr>
                            <m:t>𝑥</m:t>
                          </m:r>
                          <m:r>
                            <a:rPr lang="zh-CN" altLang="en-US" i="0">
                              <a:latin typeface="Cambria Math" charset="0"/>
                            </a:rPr>
                            <m:t>+</m:t>
                          </m:r>
                          <m:d>
                            <m:dPr>
                              <m:begChr m:val="["/>
                              <m:endChr m:val="]"/>
                              <m:ctrlPr>
                                <a:rPr lang="zh-CN" altLang="en-US" i="1">
                                  <a:latin typeface="Cambria Math" charset="0"/>
                                </a:rPr>
                              </m:ctrlPr>
                            </m:dPr>
                            <m:e>
                              <m:m>
                                <m:mPr>
                                  <m:mcs>
                                    <m:mc>
                                      <m:mcPr>
                                        <m:count m:val="1"/>
                                        <m:mcJc m:val="center"/>
                                      </m:mcPr>
                                    </m:mc>
                                  </m:mcs>
                                  <m:ctrlPr>
                                    <a:rPr lang="zh-CN" altLang="en-US" i="1">
                                      <a:latin typeface="Cambria Math" charset="0"/>
                                    </a:rPr>
                                  </m:ctrlPr>
                                </m:mPr>
                                <m:mr>
                                  <m:e>
                                    <m:r>
                                      <a:rPr lang="zh-CN" altLang="en-US" i="0">
                                        <a:latin typeface="Cambria Math" charset="0"/>
                                      </a:rPr>
                                      <m:t>4</m:t>
                                    </m:r>
                                  </m:e>
                                </m:mr>
                                <m:mr>
                                  <m:e>
                                    <m:r>
                                      <a:rPr lang="en-US" altLang="zh-CN" b="0" i="1" smtClean="0">
                                        <a:latin typeface="Cambria Math" charset="0"/>
                                      </a:rPr>
                                      <m:t>−</m:t>
                                    </m:r>
                                    <m:r>
                                      <a:rPr lang="zh-CN" altLang="en-US" i="0">
                                        <a:latin typeface="Cambria Math" charset="0"/>
                                      </a:rPr>
                                      <m:t>7</m:t>
                                    </m:r>
                                  </m:e>
                                </m:mr>
                              </m:m>
                            </m:e>
                          </m:d>
                          <m:r>
                            <a:rPr lang="zh-CN" altLang="en-US" i="1">
                              <a:latin typeface="Cambria Math" charset="0"/>
                            </a:rPr>
                            <m:t>𝑦</m:t>
                          </m:r>
                          <m:r>
                            <a:rPr lang="en-US" altLang="zh-CN" b="0" i="1" smtClean="0">
                              <a:latin typeface="Cambria Math" charset="0"/>
                            </a:rPr>
                            <m:t>=</m:t>
                          </m:r>
                          <m:r>
                            <a:rPr lang="zh-CN" altLang="en-US" b="0" i="1" smtClean="0">
                              <a:latin typeface="Cambria Math" charset="0"/>
                            </a:rPr>
                            <m:t>？</m:t>
                          </m:r>
                        </m:e>
                      </m:d>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0" y="2368282"/>
                <a:ext cx="4575422" cy="554319"/>
              </a:xfrm>
              <a:prstGeom prst="rect">
                <a:avLst/>
              </a:prstGeom>
              <a:blipFill rotWithShape="0">
                <a:blip r:embed="rId3"/>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4"/>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210347407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zh-CN" altLang="en-US" dirty="0" smtClean="0"/>
              <a:t>线性相关：</a:t>
            </a:r>
            <a:endParaRPr kumimoji="1" lang="en-US" altLang="zh-CN" dirty="0" smtClean="0"/>
          </a:p>
          <a:p>
            <a:r>
              <a:rPr kumimoji="1" lang="zh-CN" altLang="en-US" dirty="0" smtClean="0"/>
              <a:t>线性无关：</a:t>
            </a:r>
            <a:endParaRPr kumimoji="1" lang="en-US" altLang="zh-CN" dirty="0" smtClean="0"/>
          </a:p>
          <a:p>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838200" y="3285641"/>
            <a:ext cx="11265476" cy="2109922"/>
          </a:xfrm>
          <a:prstGeom prst="rect">
            <a:avLst/>
          </a:prstGeom>
        </p:spPr>
      </p:pic>
      <p:pic>
        <p:nvPicPr>
          <p:cNvPr id="5" name="图片 4"/>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96256037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en-US" altLang="zh-CN" dirty="0"/>
          </a:p>
          <a:p>
            <a:pPr lvl="1"/>
            <a:r>
              <a:rPr kumimoji="1" lang="zh-CN" altLang="en-US" dirty="0" smtClean="0"/>
              <a:t>考虑这个方程组：能解出来么？</a:t>
            </a:r>
            <a:endParaRPr kumimoji="1" lang="en-US" altLang="zh-CN" dirty="0" smtClean="0"/>
          </a:p>
          <a:p>
            <a:pPr lvl="1"/>
            <a:endParaRPr kumimoji="1" lang="en-US" altLang="zh-CN" dirty="0"/>
          </a:p>
          <a:p>
            <a:pPr lvl="1"/>
            <a:endParaRPr kumimoji="1" lang="en-US" altLang="zh-CN" dirty="0" smtClean="0"/>
          </a:p>
          <a:p>
            <a:pPr lvl="1"/>
            <a:r>
              <a:rPr kumimoji="1" lang="zh-CN" altLang="en-US" sz="2800" dirty="0"/>
              <a:t> </a:t>
            </a:r>
            <a:r>
              <a:rPr kumimoji="1" lang="zh-CN" altLang="en-US" sz="2800" dirty="0" smtClean="0"/>
              <a:t>        </a:t>
            </a:r>
            <a:r>
              <a:rPr kumimoji="1" lang="en-US" altLang="zh-CN" sz="2800" dirty="0" smtClean="0"/>
              <a:t>x+y+2z=9</a:t>
            </a:r>
            <a:endParaRPr kumimoji="1" lang="en-US" altLang="zh-CN" sz="2800" dirty="0"/>
          </a:p>
          <a:p>
            <a:pPr lvl="1"/>
            <a:r>
              <a:rPr kumimoji="1" lang="zh-CN" altLang="en-US" sz="2800" dirty="0" smtClean="0"/>
              <a:t>         </a:t>
            </a:r>
            <a:r>
              <a:rPr kumimoji="1" lang="en-US" altLang="zh-CN" sz="2800" dirty="0" smtClean="0"/>
              <a:t>2x+y+3z=13</a:t>
            </a:r>
          </a:p>
          <a:p>
            <a:pPr lvl="1"/>
            <a:r>
              <a:rPr kumimoji="1" lang="zh-CN" altLang="en-US" sz="2800" dirty="0"/>
              <a:t> </a:t>
            </a:r>
            <a:r>
              <a:rPr kumimoji="1" lang="zh-CN" altLang="en-US" sz="2800" dirty="0" smtClean="0"/>
              <a:t>         </a:t>
            </a:r>
            <a:r>
              <a:rPr kumimoji="1" lang="en-US" altLang="zh-CN" sz="2800" dirty="0" smtClean="0"/>
              <a:t>x+2y+3z=20</a:t>
            </a:r>
            <a:endParaRPr kumimoji="1" lang="en-US" altLang="zh-CN" sz="2800" dirty="0"/>
          </a:p>
        </p:txBody>
      </p:sp>
      <p:sp>
        <p:nvSpPr>
          <p:cNvPr id="4" name="标题 1"/>
          <p:cNvSpPr>
            <a:spLocks noGrp="1"/>
          </p:cNvSpPr>
          <p:nvPr>
            <p:ph type="title"/>
          </p:nvPr>
        </p:nvSpPr>
        <p:spPr>
          <a:xfrm>
            <a:off x="3345367" y="437181"/>
            <a:ext cx="6255834" cy="599882"/>
          </a:xfrm>
        </p:spPr>
        <p:txBody>
          <a:bodyPr>
            <a:normAutofit fontScale="90000"/>
          </a:bodyPr>
          <a:lstStyle/>
          <a:p>
            <a:r>
              <a:rPr kumimoji="1" lang="zh-CN" altLang="en-US" dirty="0"/>
              <a:t>基本概念</a:t>
            </a:r>
            <a:r>
              <a:rPr kumimoji="1" lang="en-US" altLang="zh-CN" dirty="0"/>
              <a:t/>
            </a:r>
            <a:br>
              <a:rPr kumimoji="1" lang="en-US" altLang="zh-CN" dirty="0"/>
            </a:br>
            <a:endParaRPr kumimoji="1" lang="zh-CN" altLang="en-US" dirty="0"/>
          </a:p>
        </p:txBody>
      </p:sp>
      <p:pic>
        <p:nvPicPr>
          <p:cNvPr id="5" name="图片 4"/>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9632142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zh-CN" altLang="en-US" dirty="0" smtClean="0"/>
              <a:t>矩阵的秩</a:t>
            </a:r>
            <a:r>
              <a:rPr kumimoji="1" lang="zh-CN" altLang="en-US" dirty="0" smtClean="0"/>
              <a:t>：</a:t>
            </a:r>
            <a:r>
              <a:rPr lang="en-US" altLang="zh-CN" dirty="0"/>
              <a:t>A</a:t>
            </a:r>
            <a:r>
              <a:rPr lang="zh-CN" altLang="en-US" dirty="0"/>
              <a:t>的最大无关组中向量的个数为</a:t>
            </a:r>
            <a:r>
              <a:rPr lang="en-US" altLang="zh-CN" dirty="0"/>
              <a:t>A</a:t>
            </a:r>
            <a:r>
              <a:rPr lang="zh-CN" altLang="en-US" dirty="0"/>
              <a:t>的秩</a:t>
            </a:r>
            <a:endParaRPr kumimoji="1" lang="en-US" altLang="zh-CN" dirty="0" smtClean="0"/>
          </a:p>
          <a:p>
            <a:endParaRPr kumimoji="1" lang="en-US" altLang="zh-CN" dirty="0"/>
          </a:p>
          <a:p>
            <a:r>
              <a:rPr kumimoji="1" lang="zh-CN" altLang="en-US" dirty="0" smtClean="0"/>
              <a:t>向量空间的维度</a:t>
            </a:r>
            <a:endParaRPr kumimoji="1" lang="en-US" altLang="zh-CN" dirty="0" smtClean="0"/>
          </a:p>
          <a:p>
            <a:endParaRPr kumimoji="1" lang="en-US" altLang="zh-CN" dirty="0"/>
          </a:p>
        </p:txBody>
      </p:sp>
      <mc:AlternateContent xmlns:mc="http://schemas.openxmlformats.org/markup-compatibility/2006" xmlns:a14="http://schemas.microsoft.com/office/drawing/2010/main">
        <mc:Choice Requires="a14">
          <p:sp>
            <p:nvSpPr>
              <p:cNvPr id="4" name="矩形 3"/>
              <p:cNvSpPr/>
              <p:nvPr/>
            </p:nvSpPr>
            <p:spPr>
              <a:xfrm>
                <a:off x="201478" y="4029559"/>
                <a:ext cx="4277532" cy="12319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zh-CN" altLang="en-US" sz="2800" i="1">
                              <a:latin typeface="Cambria Math" charset="0"/>
                            </a:rPr>
                          </m:ctrlPr>
                        </m:mPr>
                        <m:mr>
                          <m:e>
                            <m:r>
                              <a:rPr lang="zh-CN" altLang="en-US" sz="2800">
                                <a:latin typeface="Cambria Math" charset="0"/>
                              </a:rPr>
                              <m:t>1</m:t>
                            </m:r>
                          </m:e>
                          <m:e>
                            <m:r>
                              <a:rPr lang="zh-CN" altLang="en-US" sz="2800" i="0">
                                <a:latin typeface="Cambria Math" charset="0"/>
                              </a:rPr>
                              <m:t>2</m:t>
                            </m:r>
                          </m:e>
                          <m:e>
                            <m:r>
                              <a:rPr lang="zh-CN" altLang="en-US" sz="2800" i="0">
                                <a:latin typeface="Cambria Math" charset="0"/>
                              </a:rPr>
                              <m:t>3</m:t>
                            </m:r>
                          </m:e>
                        </m:mr>
                        <m:mr>
                          <m:e>
                            <m:d>
                              <m:dPr>
                                <m:begChr m:val="["/>
                                <m:endChr m:val=""/>
                                <m:ctrlPr>
                                  <a:rPr lang="zh-CN" altLang="en-US" sz="2800" i="1">
                                    <a:latin typeface="Cambria Math" charset="0"/>
                                  </a:rPr>
                                </m:ctrlPr>
                              </m:dPr>
                              <m:e>
                                <m:r>
                                  <a:rPr lang="zh-CN" altLang="en-US" sz="2800" i="0">
                                    <a:latin typeface="Cambria Math" charset="0"/>
                                  </a:rPr>
                                  <m:t>2</m:t>
                                </m:r>
                              </m:e>
                            </m:d>
                          </m:e>
                          <m:e>
                            <m:r>
                              <a:rPr lang="zh-CN" altLang="en-US" sz="2800" i="0">
                                <a:latin typeface="Cambria Math" charset="0"/>
                              </a:rPr>
                              <m:t>4</m:t>
                            </m:r>
                          </m:e>
                          <m:e>
                            <m:d>
                              <m:dPr>
                                <m:begChr m:val=""/>
                                <m:endChr m:val="]"/>
                                <m:ctrlPr>
                                  <a:rPr lang="zh-CN" altLang="en-US" sz="2800" i="1">
                                    <a:latin typeface="Cambria Math" charset="0"/>
                                  </a:rPr>
                                </m:ctrlPr>
                              </m:dPr>
                              <m:e>
                                <m:r>
                                  <a:rPr lang="zh-CN" altLang="en-US" sz="2800" i="0">
                                    <a:latin typeface="Cambria Math" charset="0"/>
                                  </a:rPr>
                                  <m:t>6</m:t>
                                </m:r>
                              </m:e>
                            </m:d>
                          </m:e>
                        </m:mr>
                        <m:mr>
                          <m:e>
                            <m:r>
                              <a:rPr lang="zh-CN" altLang="en-US" sz="2800" i="0">
                                <a:latin typeface="Cambria Math" charset="0"/>
                              </a:rPr>
                              <m:t>3</m:t>
                            </m:r>
                          </m:e>
                          <m:e>
                            <m:r>
                              <a:rPr lang="zh-CN" altLang="en-US" sz="2800" i="0">
                                <a:latin typeface="Cambria Math" charset="0"/>
                              </a:rPr>
                              <m:t>6</m:t>
                            </m:r>
                          </m:e>
                          <m:e>
                            <m:r>
                              <a:rPr lang="zh-CN" altLang="en-US" sz="2800" i="0">
                                <a:latin typeface="Cambria Math" charset="0"/>
                              </a:rPr>
                              <m:t>9</m:t>
                            </m:r>
                          </m:e>
                        </m:mr>
                      </m:m>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201478" y="4029559"/>
                <a:ext cx="4277532" cy="1231940"/>
              </a:xfrm>
              <a:prstGeom prst="rect">
                <a:avLst/>
              </a:prstGeom>
              <a:blipFill rotWithShape="0">
                <a:blip r:embed="rId2"/>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58139470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zh-CN" altLang="en-US" dirty="0" smtClean="0"/>
              <a:t>线性空间：</a:t>
            </a:r>
            <a:endParaRPr kumimoji="1" lang="en-US" altLang="zh-CN" dirty="0" smtClean="0"/>
          </a:p>
          <a:p>
            <a:pPr lvl="1"/>
            <a:endParaRPr kumimoji="1" lang="en-US" altLang="zh-CN" dirty="0" smtClean="0"/>
          </a:p>
          <a:p>
            <a:endParaRPr kumimoji="1" lang="en-US" altLang="zh-CN" dirty="0"/>
          </a:p>
          <a:p>
            <a:endParaRPr kumimoji="1" lang="en-US" altLang="zh-CN" dirty="0"/>
          </a:p>
        </p:txBody>
      </p:sp>
      <p:pic>
        <p:nvPicPr>
          <p:cNvPr id="5" name="图片 4"/>
          <p:cNvPicPr>
            <a:picLocks noChangeAspect="1"/>
          </p:cNvPicPr>
          <p:nvPr/>
        </p:nvPicPr>
        <p:blipFill>
          <a:blip r:embed="rId2"/>
          <a:stretch>
            <a:fillRect/>
          </a:stretch>
        </p:blipFill>
        <p:spPr>
          <a:xfrm>
            <a:off x="824089" y="238134"/>
            <a:ext cx="2111022" cy="1077711"/>
          </a:xfrm>
          <a:prstGeom prst="rect">
            <a:avLst/>
          </a:prstGeom>
        </p:spPr>
      </p:pic>
      <p:sp>
        <p:nvSpPr>
          <p:cNvPr id="7" name="矩形 6"/>
          <p:cNvSpPr/>
          <p:nvPr/>
        </p:nvSpPr>
        <p:spPr>
          <a:xfrm>
            <a:off x="3238500" y="5892800"/>
            <a:ext cx="749300" cy="284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2894517" y="4685815"/>
            <a:ext cx="749300" cy="284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p:cNvPicPr>
            <a:picLocks noChangeAspect="1"/>
          </p:cNvPicPr>
          <p:nvPr/>
        </p:nvPicPr>
        <p:blipFill>
          <a:blip r:embed="rId3"/>
          <a:stretch>
            <a:fillRect/>
          </a:stretch>
        </p:blipFill>
        <p:spPr>
          <a:xfrm>
            <a:off x="824089" y="1943100"/>
            <a:ext cx="7992716" cy="4561431"/>
          </a:xfrm>
          <a:prstGeom prst="rect">
            <a:avLst/>
          </a:prstGeom>
        </p:spPr>
      </p:pic>
    </p:spTree>
    <p:extLst>
      <p:ext uri="{BB962C8B-B14F-4D97-AF65-F5344CB8AC3E}">
        <p14:creationId xmlns:p14="http://schemas.microsoft.com/office/powerpoint/2010/main" val="10935532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938867" y="1739900"/>
            <a:ext cx="8483600" cy="5118100"/>
          </a:xfrm>
          <a:prstGeom prst="rect">
            <a:avLst/>
          </a:prstGeom>
        </p:spPr>
      </p:pic>
      <p:pic>
        <p:nvPicPr>
          <p:cNvPr id="5" name="图片 4"/>
          <p:cNvPicPr>
            <a:picLocks noChangeAspect="1"/>
          </p:cNvPicPr>
          <p:nvPr/>
        </p:nvPicPr>
        <p:blipFill>
          <a:blip r:embed="rId3"/>
          <a:stretch>
            <a:fillRect/>
          </a:stretch>
        </p:blipFill>
        <p:spPr>
          <a:xfrm>
            <a:off x="824089" y="238134"/>
            <a:ext cx="2111022" cy="1077711"/>
          </a:xfrm>
          <a:prstGeom prst="rect">
            <a:avLst/>
          </a:prstGeom>
        </p:spPr>
      </p:pic>
      <p:sp>
        <p:nvSpPr>
          <p:cNvPr id="6" name="文本框 5"/>
          <p:cNvSpPr txBox="1"/>
          <p:nvPr/>
        </p:nvSpPr>
        <p:spPr>
          <a:xfrm>
            <a:off x="824089" y="1370568"/>
            <a:ext cx="1800493" cy="369332"/>
          </a:xfrm>
          <a:prstGeom prst="rect">
            <a:avLst/>
          </a:prstGeom>
          <a:noFill/>
        </p:spPr>
        <p:txBody>
          <a:bodyPr wrap="none" rtlCol="0">
            <a:spAutoFit/>
          </a:bodyPr>
          <a:lstStyle/>
          <a:p>
            <a:r>
              <a:rPr kumimoji="1" lang="zh-CN" altLang="en-US" dirty="0" smtClean="0"/>
              <a:t>子空间的维度：</a:t>
            </a:r>
            <a:endParaRPr kumimoji="1" lang="zh-CN" altLang="en-US" dirty="0"/>
          </a:p>
        </p:txBody>
      </p:sp>
    </p:spTree>
    <p:extLst>
      <p:ext uri="{BB962C8B-B14F-4D97-AF65-F5344CB8AC3E}">
        <p14:creationId xmlns:p14="http://schemas.microsoft.com/office/powerpoint/2010/main" val="14230961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zh-CN" altLang="en-US" dirty="0" smtClean="0"/>
              <a:t>矩阵的秩：</a:t>
            </a:r>
            <a:endParaRPr kumimoji="1" lang="en-US" altLang="zh-CN" dirty="0" smtClean="0"/>
          </a:p>
          <a:p>
            <a:endParaRPr kumimoji="1" lang="en-US" altLang="zh-CN" dirty="0"/>
          </a:p>
          <a:p>
            <a:r>
              <a:rPr kumimoji="1" lang="zh-CN" altLang="en-US" dirty="0" smtClean="0"/>
              <a:t>向量空间的维度</a:t>
            </a:r>
            <a:endParaRPr kumimoji="1" lang="en-US" altLang="zh-CN" dirty="0" smtClean="0"/>
          </a:p>
          <a:p>
            <a:endParaRPr kumimoji="1" lang="en-US" altLang="zh-CN" dirty="0"/>
          </a:p>
        </p:txBody>
      </p:sp>
      <mc:AlternateContent xmlns:mc="http://schemas.openxmlformats.org/markup-compatibility/2006" xmlns:a14="http://schemas.microsoft.com/office/drawing/2010/main">
        <mc:Choice Requires="a14">
          <p:sp>
            <p:nvSpPr>
              <p:cNvPr id="4" name="矩形 3"/>
              <p:cNvSpPr/>
              <p:nvPr/>
            </p:nvSpPr>
            <p:spPr>
              <a:xfrm>
                <a:off x="201478" y="4029559"/>
                <a:ext cx="4277532" cy="12319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zh-CN" altLang="en-US" sz="2800" i="1">
                              <a:latin typeface="Cambria Math" charset="0"/>
                            </a:rPr>
                          </m:ctrlPr>
                        </m:mPr>
                        <m:mr>
                          <m:e>
                            <m:r>
                              <a:rPr lang="zh-CN" altLang="en-US" sz="2800">
                                <a:latin typeface="Cambria Math" charset="0"/>
                              </a:rPr>
                              <m:t>1</m:t>
                            </m:r>
                          </m:e>
                          <m:e>
                            <m:r>
                              <a:rPr lang="zh-CN" altLang="en-US" sz="2800" i="0">
                                <a:latin typeface="Cambria Math" charset="0"/>
                              </a:rPr>
                              <m:t>2</m:t>
                            </m:r>
                          </m:e>
                          <m:e>
                            <m:r>
                              <a:rPr lang="zh-CN" altLang="en-US" sz="2800" i="0">
                                <a:latin typeface="Cambria Math" charset="0"/>
                              </a:rPr>
                              <m:t>3</m:t>
                            </m:r>
                          </m:e>
                        </m:mr>
                        <m:mr>
                          <m:e>
                            <m:d>
                              <m:dPr>
                                <m:begChr m:val="["/>
                                <m:endChr m:val=""/>
                                <m:ctrlPr>
                                  <a:rPr lang="zh-CN" altLang="en-US" sz="2800" i="1">
                                    <a:latin typeface="Cambria Math" charset="0"/>
                                  </a:rPr>
                                </m:ctrlPr>
                              </m:dPr>
                              <m:e>
                                <m:r>
                                  <a:rPr lang="zh-CN" altLang="en-US" sz="2800" i="0">
                                    <a:latin typeface="Cambria Math" charset="0"/>
                                  </a:rPr>
                                  <m:t>2</m:t>
                                </m:r>
                              </m:e>
                            </m:d>
                          </m:e>
                          <m:e>
                            <m:r>
                              <a:rPr lang="zh-CN" altLang="en-US" sz="2800" i="0">
                                <a:latin typeface="Cambria Math" charset="0"/>
                              </a:rPr>
                              <m:t>4</m:t>
                            </m:r>
                          </m:e>
                          <m:e>
                            <m:d>
                              <m:dPr>
                                <m:begChr m:val=""/>
                                <m:endChr m:val="]"/>
                                <m:ctrlPr>
                                  <a:rPr lang="zh-CN" altLang="en-US" sz="2800" i="1">
                                    <a:latin typeface="Cambria Math" charset="0"/>
                                  </a:rPr>
                                </m:ctrlPr>
                              </m:dPr>
                              <m:e>
                                <m:r>
                                  <a:rPr lang="zh-CN" altLang="en-US" sz="2800" i="0">
                                    <a:latin typeface="Cambria Math" charset="0"/>
                                  </a:rPr>
                                  <m:t>6</m:t>
                                </m:r>
                              </m:e>
                            </m:d>
                          </m:e>
                        </m:mr>
                        <m:mr>
                          <m:e>
                            <m:r>
                              <a:rPr lang="zh-CN" altLang="en-US" sz="2800" i="0">
                                <a:latin typeface="Cambria Math" charset="0"/>
                              </a:rPr>
                              <m:t>3</m:t>
                            </m:r>
                          </m:e>
                          <m:e>
                            <m:r>
                              <a:rPr lang="zh-CN" altLang="en-US" sz="2800" i="0">
                                <a:latin typeface="Cambria Math" charset="0"/>
                              </a:rPr>
                              <m:t>6</m:t>
                            </m:r>
                          </m:e>
                          <m:e>
                            <m:r>
                              <a:rPr lang="zh-CN" altLang="en-US" sz="2800" i="0">
                                <a:latin typeface="Cambria Math" charset="0"/>
                              </a:rPr>
                              <m:t>9</m:t>
                            </m:r>
                          </m:e>
                        </m:mr>
                      </m:m>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201478" y="4029559"/>
                <a:ext cx="4277532" cy="1231940"/>
              </a:xfrm>
              <a:prstGeom prst="rect">
                <a:avLst/>
              </a:prstGeom>
              <a:blipFill rotWithShape="0">
                <a:blip r:embed="rId2"/>
                <a:stretch>
                  <a:fillRect/>
                </a:stretch>
              </a:blipFill>
            </p:spPr>
            <p:txBody>
              <a:bodyPr/>
              <a:lstStyle/>
              <a:p>
                <a:r>
                  <a:rPr lang="zh-CN" altLang="en-US">
                    <a:noFill/>
                  </a:rPr>
                  <a:t> </a:t>
                </a:r>
              </a:p>
            </p:txBody>
          </p:sp>
        </mc:Fallback>
      </mc:AlternateContent>
      <p:pic>
        <p:nvPicPr>
          <p:cNvPr id="5" name="图片 4"/>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6993029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zh-CN" altLang="en-US" dirty="0" smtClean="0"/>
              <a:t>机器学习中经常是这样的数据：</a:t>
            </a:r>
            <a:endParaRPr kumimoji="1" lang="en-US" altLang="zh-CN" dirty="0"/>
          </a:p>
          <a:p>
            <a:r>
              <a:rPr kumimoji="1" lang="zh-CN" altLang="en-US" dirty="0" smtClean="0"/>
              <a:t>   </a:t>
            </a:r>
            <a:r>
              <a:rPr kumimoji="1" lang="en-US" altLang="zh-CN" dirty="0" err="1" smtClean="0"/>
              <a:t>x+y</a:t>
            </a:r>
            <a:r>
              <a:rPr kumimoji="1" lang="en-US" altLang="zh-CN" dirty="0" smtClean="0"/>
              <a:t>=4</a:t>
            </a:r>
          </a:p>
          <a:p>
            <a:r>
              <a:rPr kumimoji="1" lang="zh-CN" altLang="en-US" dirty="0"/>
              <a:t> </a:t>
            </a:r>
            <a:r>
              <a:rPr kumimoji="1" lang="zh-CN" altLang="en-US" dirty="0" smtClean="0"/>
              <a:t>  </a:t>
            </a:r>
            <a:r>
              <a:rPr kumimoji="1" lang="en-US" altLang="zh-CN" dirty="0" smtClean="0"/>
              <a:t>2x+3y=7</a:t>
            </a:r>
          </a:p>
          <a:p>
            <a:r>
              <a:rPr kumimoji="1" lang="zh-CN" altLang="en-US" dirty="0"/>
              <a:t> </a:t>
            </a:r>
            <a:r>
              <a:rPr kumimoji="1" lang="zh-CN" altLang="en-US" dirty="0" smtClean="0"/>
              <a:t>   </a:t>
            </a:r>
            <a:r>
              <a:rPr kumimoji="1" lang="en-US" altLang="zh-CN" dirty="0" smtClean="0"/>
              <a:t>4x+y=9</a:t>
            </a:r>
          </a:p>
          <a:p>
            <a:endParaRPr kumimoji="1" lang="en-US" altLang="zh-CN" dirty="0"/>
          </a:p>
          <a:p>
            <a:r>
              <a:rPr kumimoji="1" lang="zh-CN" altLang="en-US" dirty="0" smtClean="0"/>
              <a:t>方程比未知数多</a:t>
            </a:r>
            <a:endParaRPr kumimoji="1" lang="en-US" altLang="zh-CN" dirty="0" smtClean="0"/>
          </a:p>
          <a:p>
            <a:r>
              <a:rPr kumimoji="1" lang="en-US" altLang="zh-CN" dirty="0" smtClean="0"/>
              <a:t>Ax=b</a:t>
            </a:r>
          </a:p>
          <a:p>
            <a:endParaRPr kumimoji="1" lang="en-US" altLang="zh-CN" dirty="0" smtClean="0"/>
          </a:p>
          <a:p>
            <a:pPr lvl="1"/>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3175714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lang="zh-CN" altLang="en-US" b="1" dirty="0"/>
              <a:t>标量、向量、矩阵和张量</a:t>
            </a:r>
          </a:p>
          <a:p>
            <a:pPr lvl="1"/>
            <a:r>
              <a:rPr lang="zh-CN" altLang="it-IT" b="1" dirty="0"/>
              <a:t>标量（</a:t>
            </a:r>
            <a:r>
              <a:rPr lang="it-IT" altLang="zh-CN" b="1" dirty="0"/>
              <a:t>scalar</a:t>
            </a:r>
            <a:r>
              <a:rPr lang="zh-CN" altLang="it-IT" b="1" dirty="0" smtClean="0"/>
              <a:t>）</a:t>
            </a:r>
            <a:r>
              <a:rPr lang="zh-CN" altLang="en-US" b="1" dirty="0" smtClean="0"/>
              <a:t>：</a:t>
            </a:r>
            <a:r>
              <a:rPr lang="zh-CN" altLang="en-US" dirty="0"/>
              <a:t>一个标量就是一个单独的数，它不同于线性代数中研究的其他大部分对象（通常是多个数的数组）</a:t>
            </a:r>
            <a:r>
              <a:rPr lang="zh-CN" altLang="en-US" dirty="0" smtClean="0"/>
              <a:t>。</a:t>
            </a:r>
            <a:endParaRPr lang="en-US" altLang="zh-CN" dirty="0" smtClean="0"/>
          </a:p>
          <a:p>
            <a:pPr lvl="1"/>
            <a:endParaRPr lang="en-US" altLang="zh-CN" b="1" dirty="0"/>
          </a:p>
          <a:p>
            <a:pPr lvl="1"/>
            <a:r>
              <a:rPr lang="zh-CN" altLang="en-US" b="1" dirty="0"/>
              <a:t>向量（</a:t>
            </a:r>
            <a:r>
              <a:rPr lang="en-US" altLang="zh-CN" b="1" dirty="0"/>
              <a:t>vector</a:t>
            </a:r>
            <a:r>
              <a:rPr lang="zh-CN" altLang="en-US" b="1" dirty="0" smtClean="0"/>
              <a:t>）：</a:t>
            </a:r>
            <a:r>
              <a:rPr lang="zh-CN" altLang="en-US" dirty="0"/>
              <a:t>一个向量是一列数。这些数是有序排列的。通过次序中的索引，我们可以确定每个单独的数。</a:t>
            </a:r>
            <a:endParaRPr lang="zh-CN" altLang="en-US" b="1" dirty="0"/>
          </a:p>
          <a:p>
            <a:pPr lvl="1"/>
            <a:endParaRPr lang="zh-CN" altLang="it-IT" b="1" dirty="0"/>
          </a:p>
          <a:p>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7396520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基本概念</a:t>
            </a:r>
          </a:p>
        </p:txBody>
      </p:sp>
      <p:sp>
        <p:nvSpPr>
          <p:cNvPr id="3" name="内容占位符 2"/>
          <p:cNvSpPr>
            <a:spLocks noGrp="1"/>
          </p:cNvSpPr>
          <p:nvPr>
            <p:ph idx="1"/>
          </p:nvPr>
        </p:nvSpPr>
        <p:spPr/>
        <p:txBody>
          <a:bodyPr/>
          <a:lstStyle/>
          <a:p>
            <a:r>
              <a:rPr kumimoji="1" lang="zh-CN" altLang="en-US" dirty="0" smtClean="0"/>
              <a:t>事实上就是拟合：</a:t>
            </a:r>
            <a:endParaRPr kumimoji="1" lang="en-US" altLang="zh-CN" dirty="0" smtClean="0"/>
          </a:p>
          <a:p>
            <a:endParaRPr kumimoji="1" lang="en-US" altLang="zh-CN" dirty="0"/>
          </a:p>
          <a:p>
            <a:r>
              <a:rPr kumimoji="1" lang="zh-CN" altLang="en-US" dirty="0" smtClean="0"/>
              <a:t>找最优的一个解，几何中就是找距离最近的点。</a:t>
            </a:r>
            <a:endParaRPr kumimoji="1" lang="en-US" altLang="zh-CN" dirty="0" smtClean="0"/>
          </a:p>
          <a:p>
            <a:endParaRPr kumimoji="1" lang="en-US" altLang="zh-CN" dirty="0"/>
          </a:p>
          <a:p>
            <a:endParaRPr kumimoji="1" lang="zh-CN" altLang="en-US" dirty="0"/>
          </a:p>
        </p:txBody>
      </p:sp>
      <mc:AlternateContent xmlns:mc="http://schemas.openxmlformats.org/markup-compatibility/2006">
        <mc:Choice xmlns:a14="http://schemas.microsoft.com/office/drawing/2010/main" Requires="a14">
          <p:sp>
            <p:nvSpPr>
              <p:cNvPr id="5" name="矩形 4"/>
              <p:cNvSpPr/>
              <p:nvPr/>
            </p:nvSpPr>
            <p:spPr>
              <a:xfrm>
                <a:off x="1888555" y="3595244"/>
                <a:ext cx="3289235" cy="13767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sz="2800" i="1" smtClean="0">
                              <a:latin typeface="Cambria Math" charset="0"/>
                            </a:rPr>
                          </m:ctrlPr>
                        </m:mPr>
                        <m:mr>
                          <m:e>
                            <m:r>
                              <m:rPr>
                                <m:brk m:alnAt="7"/>
                              </m:rPr>
                              <a:rPr lang="en-US" altLang="zh-CN" sz="2800" b="0" i="1" smtClean="0">
                                <a:latin typeface="Cambria Math" charset="0"/>
                              </a:rPr>
                              <m:t>[</m:t>
                            </m:r>
                            <m:r>
                              <a:rPr lang="zh-CN" altLang="en-US" sz="2800">
                                <a:latin typeface="Cambria Math" charset="0"/>
                              </a:rPr>
                              <m:t>1</m:t>
                            </m:r>
                            <m:r>
                              <a:rPr lang="en-US" altLang="zh-CN" sz="2800" b="0" i="0" smtClean="0">
                                <a:latin typeface="Cambria Math" charset="0"/>
                              </a:rPr>
                              <m:t>]</m:t>
                            </m:r>
                          </m:e>
                        </m:mr>
                        <m:mr>
                          <m:e>
                            <m:d>
                              <m:dPr>
                                <m:begChr m:val="["/>
                                <m:endChr m:val="]"/>
                                <m:ctrlPr>
                                  <a:rPr lang="zh-CN" altLang="en-US" sz="2800" i="1">
                                    <a:latin typeface="Cambria Math" charset="0"/>
                                  </a:rPr>
                                </m:ctrlPr>
                              </m:dPr>
                              <m:e>
                                <m:r>
                                  <a:rPr lang="zh-CN" altLang="en-US" sz="2800" i="0">
                                    <a:latin typeface="Cambria Math" charset="0"/>
                                  </a:rPr>
                                  <m:t>2</m:t>
                                </m:r>
                              </m:e>
                            </m:d>
                            <m:r>
                              <a:rPr lang="zh-CN" altLang="en-US" sz="2800" i="1">
                                <a:latin typeface="Cambria Math" charset="0"/>
                              </a:rPr>
                              <m:t>𝑥</m:t>
                            </m:r>
                          </m:e>
                        </m:mr>
                        <m:mr>
                          <m:e>
                            <m:r>
                              <a:rPr lang="en-US" altLang="zh-CN" sz="2800" b="0" i="1" smtClean="0">
                                <a:latin typeface="Cambria Math" charset="0"/>
                              </a:rPr>
                              <m:t>[</m:t>
                            </m:r>
                            <m:r>
                              <a:rPr lang="zh-CN" altLang="en-US" sz="2800" i="0">
                                <a:latin typeface="Cambria Math" charset="0"/>
                              </a:rPr>
                              <m:t>4</m:t>
                            </m:r>
                            <m:r>
                              <a:rPr lang="en-US" altLang="zh-CN" sz="2800" b="0" i="0" smtClean="0">
                                <a:latin typeface="Cambria Math" charset="0"/>
                              </a:rPr>
                              <m:t>]</m:t>
                            </m:r>
                          </m:e>
                        </m:mr>
                      </m:m>
                      <m:r>
                        <a:rPr lang="zh-CN" altLang="en-US" sz="2800" i="0">
                          <a:latin typeface="Cambria Math" charset="0"/>
                        </a:rPr>
                        <m:t>+[</m:t>
                      </m:r>
                      <m:m>
                        <m:mPr>
                          <m:mcs>
                            <m:mc>
                              <m:mcPr>
                                <m:count m:val="1"/>
                                <m:mcJc m:val="center"/>
                              </m:mcPr>
                            </m:mc>
                          </m:mcs>
                          <m:ctrlPr>
                            <a:rPr lang="zh-CN" altLang="en-US" sz="2800" i="1">
                              <a:latin typeface="Cambria Math" charset="0"/>
                            </a:rPr>
                          </m:ctrlPr>
                        </m:mPr>
                        <m:mr>
                          <m:e>
                            <m:r>
                              <m:rPr>
                                <m:brk m:alnAt="7"/>
                              </m:rPr>
                              <a:rPr lang="en-US" altLang="zh-CN" sz="2800" b="0" i="1" smtClean="0">
                                <a:latin typeface="Cambria Math" charset="0"/>
                              </a:rPr>
                              <m:t>[</m:t>
                            </m:r>
                            <m:r>
                              <a:rPr lang="zh-CN" altLang="en-US" sz="2800" i="0">
                                <a:latin typeface="Cambria Math" charset="0"/>
                              </a:rPr>
                              <m:t>1</m:t>
                            </m:r>
                            <m:r>
                              <a:rPr lang="en-US" altLang="zh-CN" sz="2800" b="0" i="0" smtClean="0">
                                <a:latin typeface="Cambria Math" charset="0"/>
                              </a:rPr>
                              <m:t>]</m:t>
                            </m:r>
                          </m:e>
                        </m:mr>
                        <m:mr>
                          <m:e>
                            <m:r>
                              <a:rPr lang="zh-CN" altLang="en-US" sz="2800" i="0">
                                <a:latin typeface="Cambria Math" charset="0"/>
                              </a:rPr>
                              <m:t>3]</m:t>
                            </m:r>
                            <m:r>
                              <a:rPr lang="zh-CN" altLang="en-US" sz="2800" i="1">
                                <a:latin typeface="Cambria Math" charset="0"/>
                              </a:rPr>
                              <m:t>𝑦</m:t>
                            </m:r>
                          </m:e>
                        </m:mr>
                        <m:mr>
                          <m:e>
                            <m:r>
                              <a:rPr lang="en-US" altLang="zh-CN" sz="2800" b="0" i="0" smtClean="0">
                                <a:latin typeface="Cambria Math" charset="0"/>
                              </a:rPr>
                              <m:t>[</m:t>
                            </m:r>
                            <m:r>
                              <a:rPr lang="zh-CN" altLang="en-US" sz="2800" i="0">
                                <a:latin typeface="Cambria Math" charset="0"/>
                              </a:rPr>
                              <m:t>1</m:t>
                            </m:r>
                            <m:r>
                              <a:rPr lang="en-US" altLang="zh-CN" sz="2800" b="0" i="0" smtClean="0">
                                <a:latin typeface="Cambria Math" charset="0"/>
                              </a:rPr>
                              <m:t>]</m:t>
                            </m:r>
                          </m:e>
                        </m:mr>
                      </m:m>
                      <m:r>
                        <a:rPr lang="zh-CN" altLang="en-US" sz="2800" i="0">
                          <a:latin typeface="Cambria Math" charset="0"/>
                        </a:rPr>
                        <m:t>=</m:t>
                      </m:r>
                      <m:m>
                        <m:mPr>
                          <m:mcs>
                            <m:mc>
                              <m:mcPr>
                                <m:count m:val="1"/>
                                <m:mcJc m:val="center"/>
                              </m:mcPr>
                            </m:mc>
                          </m:mcs>
                          <m:ctrlPr>
                            <a:rPr lang="zh-CN" altLang="en-US" sz="2800" i="1">
                              <a:latin typeface="Cambria Math" charset="0"/>
                            </a:rPr>
                          </m:ctrlPr>
                        </m:mPr>
                        <m:mr>
                          <m:e>
                            <m:r>
                              <a:rPr lang="zh-CN" altLang="en-US" sz="2800" i="0">
                                <a:latin typeface="Cambria Math" charset="0"/>
                              </a:rPr>
                              <m:t>4</m:t>
                            </m:r>
                          </m:e>
                        </m:mr>
                        <m:mr>
                          <m:e>
                            <m:r>
                              <a:rPr lang="zh-CN" altLang="en-US" sz="2800" i="0">
                                <a:latin typeface="Cambria Math" charset="0"/>
                              </a:rPr>
                              <m:t>7</m:t>
                            </m:r>
                          </m:e>
                        </m:mr>
                        <m:mr>
                          <m:e>
                            <m:r>
                              <a:rPr lang="zh-CN" altLang="en-US" sz="2800" i="0">
                                <a:latin typeface="Cambria Math" charset="0"/>
                              </a:rPr>
                              <m:t>9</m:t>
                            </m:r>
                          </m:e>
                        </m:mr>
                      </m:m>
                    </m:oMath>
                  </m:oMathPara>
                </a14:m>
                <a:endParaRPr lang="zh-CN" altLang="en-US" sz="2800" dirty="0"/>
              </a:p>
            </p:txBody>
          </p:sp>
        </mc:Choice>
        <mc:Fallback>
          <p:sp>
            <p:nvSpPr>
              <p:cNvPr id="5" name="矩形 4"/>
              <p:cNvSpPr>
                <a:spLocks noRot="1" noChangeAspect="1" noMove="1" noResize="1" noEditPoints="1" noAdjustHandles="1" noChangeArrowheads="1" noChangeShapeType="1" noTextEdit="1"/>
              </p:cNvSpPr>
              <p:nvPr/>
            </p:nvSpPr>
            <p:spPr>
              <a:xfrm>
                <a:off x="1888555" y="3595244"/>
                <a:ext cx="3289235" cy="1376787"/>
              </a:xfrm>
              <a:prstGeom prst="rect">
                <a:avLst/>
              </a:prstGeom>
              <a:blipFill rotWithShape="0">
                <a:blip r:embed="rId2"/>
                <a:stretch>
                  <a:fillRect/>
                </a:stretch>
              </a:blipFill>
            </p:spPr>
            <p:txBody>
              <a:bodyPr/>
              <a:lstStyle/>
              <a:p>
                <a:r>
                  <a:rPr lang="zh-CN" altLang="en-US">
                    <a:noFill/>
                  </a:rPr>
                  <a:t> </a:t>
                </a:r>
              </a:p>
            </p:txBody>
          </p:sp>
        </mc:Fallback>
      </mc:AlternateContent>
      <p:cxnSp>
        <p:nvCxnSpPr>
          <p:cNvPr id="7" name="直线连接符 6"/>
          <p:cNvCxnSpPr/>
          <p:nvPr/>
        </p:nvCxnSpPr>
        <p:spPr>
          <a:xfrm>
            <a:off x="6995160" y="5349240"/>
            <a:ext cx="3703320" cy="1143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a:off x="7555230" y="3595244"/>
            <a:ext cx="114300" cy="2893954"/>
          </a:xfrm>
          <a:prstGeom prst="line">
            <a:avLst/>
          </a:prstGeom>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05127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lstStyle/>
          <a:p>
            <a:r>
              <a:rPr kumimoji="1" lang="zh-CN" altLang="en-US" dirty="0" smtClean="0"/>
              <a:t>超定方程集合意义</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kumimoji="1" lang="en-US" altLang="zh-CN" dirty="0" smtClean="0"/>
              <a:t>GX=b</a:t>
            </a:r>
          </a:p>
          <a:p>
            <a:pPr lvl="1"/>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1096985" y="3140716"/>
                <a:ext cx="3289235" cy="12448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zh-CN" altLang="en-US" sz="2800" i="1" smtClean="0">
                              <a:latin typeface="Cambria Math" charset="0"/>
                            </a:rPr>
                          </m:ctrlPr>
                        </m:mPr>
                        <m:mr>
                          <m:e>
                            <m:r>
                              <a:rPr lang="zh-CN" altLang="en-US" sz="2800">
                                <a:latin typeface="Cambria Math" charset="0"/>
                              </a:rPr>
                              <m:t>1</m:t>
                            </m:r>
                          </m:e>
                        </m:mr>
                        <m:mr>
                          <m:e>
                            <m:d>
                              <m:dPr>
                                <m:begChr m:val="["/>
                                <m:endChr m:val="]"/>
                                <m:ctrlPr>
                                  <a:rPr lang="zh-CN" altLang="en-US" sz="2800" i="1">
                                    <a:latin typeface="Cambria Math" charset="0"/>
                                  </a:rPr>
                                </m:ctrlPr>
                              </m:dPr>
                              <m:e>
                                <m:r>
                                  <a:rPr lang="zh-CN" altLang="en-US" sz="2800" i="0">
                                    <a:latin typeface="Cambria Math" charset="0"/>
                                  </a:rPr>
                                  <m:t>2</m:t>
                                </m:r>
                              </m:e>
                            </m:d>
                            <m:r>
                              <a:rPr lang="zh-CN" altLang="en-US" sz="2800" i="1">
                                <a:latin typeface="Cambria Math" charset="0"/>
                              </a:rPr>
                              <m:t>𝑥</m:t>
                            </m:r>
                          </m:e>
                        </m:mr>
                        <m:mr>
                          <m:e>
                            <m:r>
                              <a:rPr lang="zh-CN" altLang="en-US" sz="2800" i="0">
                                <a:latin typeface="Cambria Math" charset="0"/>
                              </a:rPr>
                              <m:t>4</m:t>
                            </m:r>
                          </m:e>
                        </m:mr>
                      </m:m>
                      <m:r>
                        <a:rPr lang="zh-CN" altLang="en-US" sz="2800" i="0">
                          <a:latin typeface="Cambria Math" charset="0"/>
                        </a:rPr>
                        <m:t>+[</m:t>
                      </m:r>
                      <m:m>
                        <m:mPr>
                          <m:mcs>
                            <m:mc>
                              <m:mcPr>
                                <m:count m:val="1"/>
                                <m:mcJc m:val="center"/>
                              </m:mcPr>
                            </m:mc>
                          </m:mcs>
                          <m:ctrlPr>
                            <a:rPr lang="zh-CN" altLang="en-US" sz="2800" i="1">
                              <a:latin typeface="Cambria Math" charset="0"/>
                            </a:rPr>
                          </m:ctrlPr>
                        </m:mPr>
                        <m:mr>
                          <m:e>
                            <m:r>
                              <a:rPr lang="zh-CN" altLang="en-US" sz="2800" i="0">
                                <a:latin typeface="Cambria Math" charset="0"/>
                              </a:rPr>
                              <m:t>1</m:t>
                            </m:r>
                          </m:e>
                        </m:mr>
                        <m:mr>
                          <m:e>
                            <m:r>
                              <a:rPr lang="zh-CN" altLang="en-US" sz="2800" i="0">
                                <a:latin typeface="Cambria Math" charset="0"/>
                              </a:rPr>
                              <m:t>3]</m:t>
                            </m:r>
                            <m:r>
                              <a:rPr lang="zh-CN" altLang="en-US" sz="2800" i="1">
                                <a:latin typeface="Cambria Math" charset="0"/>
                              </a:rPr>
                              <m:t>𝑦</m:t>
                            </m:r>
                          </m:e>
                        </m:mr>
                        <m:mr>
                          <m:e>
                            <m:r>
                              <a:rPr lang="zh-CN" altLang="en-US" sz="2800" i="0">
                                <a:latin typeface="Cambria Math" charset="0"/>
                              </a:rPr>
                              <m:t>1</m:t>
                            </m:r>
                          </m:e>
                        </m:mr>
                      </m:m>
                      <m:r>
                        <a:rPr lang="zh-CN" altLang="en-US" sz="2800" i="0">
                          <a:latin typeface="Cambria Math" charset="0"/>
                        </a:rPr>
                        <m:t>=</m:t>
                      </m:r>
                      <m:m>
                        <m:mPr>
                          <m:mcs>
                            <m:mc>
                              <m:mcPr>
                                <m:count m:val="1"/>
                                <m:mcJc m:val="center"/>
                              </m:mcPr>
                            </m:mc>
                          </m:mcs>
                          <m:ctrlPr>
                            <a:rPr lang="zh-CN" altLang="en-US" sz="2800" i="1">
                              <a:latin typeface="Cambria Math" charset="0"/>
                            </a:rPr>
                          </m:ctrlPr>
                        </m:mPr>
                        <m:mr>
                          <m:e>
                            <m:r>
                              <a:rPr lang="zh-CN" altLang="en-US" sz="2800" i="0">
                                <a:latin typeface="Cambria Math" charset="0"/>
                              </a:rPr>
                              <m:t>4</m:t>
                            </m:r>
                          </m:e>
                        </m:mr>
                        <m:mr>
                          <m:e>
                            <m:r>
                              <a:rPr lang="zh-CN" altLang="en-US" sz="2800" i="0">
                                <a:latin typeface="Cambria Math" charset="0"/>
                              </a:rPr>
                              <m:t>7</m:t>
                            </m:r>
                          </m:e>
                        </m:mr>
                        <m:mr>
                          <m:e>
                            <m:r>
                              <a:rPr lang="zh-CN" altLang="en-US" sz="2800" i="0">
                                <a:latin typeface="Cambria Math" charset="0"/>
                              </a:rPr>
                              <m:t>9</m:t>
                            </m:r>
                          </m:e>
                        </m:mr>
                      </m:m>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1096985" y="3140716"/>
                <a:ext cx="3289235" cy="1244828"/>
              </a:xfrm>
              <a:prstGeom prst="rect">
                <a:avLst/>
              </a:prstGeom>
              <a:blipFill rotWithShape="0">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280267" y="3071852"/>
                <a:ext cx="1821268" cy="1228926"/>
              </a:xfrm>
              <a:prstGeom prst="rect">
                <a:avLst/>
              </a:prstGeom>
            </p:spPr>
            <p:txBody>
              <a:bodyPr wrap="none">
                <a:spAutoFit/>
              </a:bodyPr>
              <a:lstStyle/>
              <a:p>
                <a:r>
                  <a:rPr lang="en-US" altLang="zh-CN" sz="2800" dirty="0" smtClean="0"/>
                  <a:t>G</a:t>
                </a:r>
                <a14:m>
                  <m:oMath xmlns:m="http://schemas.openxmlformats.org/officeDocument/2006/math">
                    <m:r>
                      <a:rPr lang="zh-CN" altLang="en-US" sz="2800" i="0">
                        <a:latin typeface="Cambria Math" charset="0"/>
                      </a:rPr>
                      <m:t>=</m:t>
                    </m:r>
                    <m:d>
                      <m:dPr>
                        <m:begChr m:val="["/>
                        <m:endChr m:val="]"/>
                        <m:ctrlPr>
                          <a:rPr lang="zh-CN" altLang="en-US" sz="2800" i="1">
                            <a:latin typeface="Cambria Math" charset="0"/>
                          </a:rPr>
                        </m:ctrlPr>
                      </m:dPr>
                      <m:e>
                        <m:m>
                          <m:mPr>
                            <m:mcs>
                              <m:mc>
                                <m:mcPr>
                                  <m:count m:val="2"/>
                                  <m:mcJc m:val="center"/>
                                </m:mcPr>
                              </m:mc>
                            </m:mcs>
                            <m:ctrlPr>
                              <a:rPr lang="zh-CN" altLang="en-US" sz="2800" i="1">
                                <a:latin typeface="Cambria Math" charset="0"/>
                              </a:rPr>
                            </m:ctrlPr>
                          </m:mPr>
                          <m:mr>
                            <m:e>
                              <m:r>
                                <a:rPr lang="zh-CN" altLang="en-US" sz="2800" i="0">
                                  <a:latin typeface="Cambria Math" charset="0"/>
                                </a:rPr>
                                <m:t>1</m:t>
                              </m:r>
                            </m:e>
                            <m:e>
                              <m:r>
                                <a:rPr lang="zh-CN" altLang="en-US" sz="2800" i="0">
                                  <a:latin typeface="Cambria Math" charset="0"/>
                                </a:rPr>
                                <m:t>1</m:t>
                              </m:r>
                            </m:e>
                          </m:mr>
                          <m:mr>
                            <m:e>
                              <m:r>
                                <a:rPr lang="zh-CN" altLang="en-US" sz="2800" i="0">
                                  <a:latin typeface="Cambria Math" charset="0"/>
                                </a:rPr>
                                <m:t>2</m:t>
                              </m:r>
                            </m:e>
                            <m:e>
                              <m:r>
                                <a:rPr lang="zh-CN" altLang="en-US" sz="2800" i="0">
                                  <a:latin typeface="Cambria Math" charset="0"/>
                                </a:rPr>
                                <m:t>3</m:t>
                              </m:r>
                            </m:e>
                          </m:mr>
                          <m:mr>
                            <m:e>
                              <m:r>
                                <a:rPr lang="zh-CN" altLang="en-US" sz="2800" i="0">
                                  <a:latin typeface="Cambria Math" charset="0"/>
                                </a:rPr>
                                <m:t>4</m:t>
                              </m:r>
                            </m:e>
                            <m:e>
                              <m:r>
                                <a:rPr lang="zh-CN" altLang="en-US" sz="2800" i="0">
                                  <a:latin typeface="Cambria Math" charset="0"/>
                                </a:rPr>
                                <m:t>1</m:t>
                              </m:r>
                            </m:e>
                          </m:mr>
                        </m:m>
                      </m:e>
                    </m:d>
                  </m:oMath>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5280267" y="3071852"/>
                <a:ext cx="1821268" cy="1228926"/>
              </a:xfrm>
              <a:prstGeom prst="rect">
                <a:avLst/>
              </a:prstGeom>
              <a:blipFill rotWithShape="0">
                <a:blip r:embed="rId3"/>
                <a:stretch>
                  <a:fillRect l="-66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645111" y="3279857"/>
                <a:ext cx="1442061" cy="812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charset="0"/>
                        </a:rPr>
                        <m:t>𝑋</m:t>
                      </m:r>
                      <m:r>
                        <a:rPr lang="zh-CN" altLang="en-US" sz="2800" i="0">
                          <a:latin typeface="Cambria Math" charset="0"/>
                        </a:rPr>
                        <m:t>=</m:t>
                      </m:r>
                      <m:d>
                        <m:dPr>
                          <m:begChr m:val="["/>
                          <m:endChr m:val="]"/>
                          <m:ctrlPr>
                            <a:rPr lang="zh-CN" altLang="en-US" sz="2800" i="1">
                              <a:latin typeface="Cambria Math" charset="0"/>
                            </a:rPr>
                          </m:ctrlPr>
                        </m:dPr>
                        <m:e>
                          <m:m>
                            <m:mPr>
                              <m:mcs>
                                <m:mc>
                                  <m:mcPr>
                                    <m:count m:val="1"/>
                                    <m:mcJc m:val="center"/>
                                  </m:mcPr>
                                </m:mc>
                              </m:mcs>
                              <m:ctrlPr>
                                <a:rPr lang="zh-CN" altLang="en-US" sz="2800" i="1">
                                  <a:latin typeface="Cambria Math" charset="0"/>
                                </a:rPr>
                              </m:ctrlPr>
                            </m:mPr>
                            <m:mr>
                              <m:e>
                                <m:r>
                                  <a:rPr lang="zh-CN" altLang="en-US" sz="2800" i="1">
                                    <a:latin typeface="Cambria Math" charset="0"/>
                                  </a:rPr>
                                  <m:t>𝑥</m:t>
                                </m:r>
                              </m:e>
                            </m:mr>
                            <m:mr>
                              <m:e>
                                <m:r>
                                  <a:rPr lang="zh-CN" altLang="en-US" sz="2800" i="1">
                                    <a:latin typeface="Cambria Math" charset="0"/>
                                  </a:rPr>
                                  <m:t>𝑦</m:t>
                                </m:r>
                              </m:e>
                            </m:mr>
                          </m:m>
                        </m:e>
                      </m:d>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7645111" y="3279857"/>
                <a:ext cx="1442061" cy="812915"/>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9933026" y="3071852"/>
                <a:ext cx="1420774" cy="12302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charset="0"/>
                        </a:rPr>
                        <m:t>𝑏</m:t>
                      </m:r>
                      <m:r>
                        <a:rPr lang="zh-CN" altLang="en-US" sz="2800" i="0">
                          <a:latin typeface="Cambria Math" charset="0"/>
                        </a:rPr>
                        <m:t>=</m:t>
                      </m:r>
                      <m:d>
                        <m:dPr>
                          <m:begChr m:val="["/>
                          <m:endChr m:val="]"/>
                          <m:ctrlPr>
                            <a:rPr lang="zh-CN" altLang="en-US" sz="2800" i="1">
                              <a:latin typeface="Cambria Math" charset="0"/>
                            </a:rPr>
                          </m:ctrlPr>
                        </m:dPr>
                        <m:e>
                          <m:m>
                            <m:mPr>
                              <m:mcs>
                                <m:mc>
                                  <m:mcPr>
                                    <m:count m:val="1"/>
                                    <m:mcJc m:val="center"/>
                                  </m:mcPr>
                                </m:mc>
                              </m:mcs>
                              <m:ctrlPr>
                                <a:rPr lang="zh-CN" altLang="en-US" sz="2800" i="1">
                                  <a:latin typeface="Cambria Math" charset="0"/>
                                </a:rPr>
                              </m:ctrlPr>
                            </m:mPr>
                            <m:mr>
                              <m:e>
                                <m:r>
                                  <a:rPr lang="zh-CN" altLang="en-US" sz="2800" i="0">
                                    <a:latin typeface="Cambria Math" charset="0"/>
                                  </a:rPr>
                                  <m:t>4</m:t>
                                </m:r>
                              </m:e>
                            </m:mr>
                            <m:mr>
                              <m:e>
                                <m:r>
                                  <a:rPr lang="zh-CN" altLang="en-US" sz="2800" i="0">
                                    <a:latin typeface="Cambria Math" charset="0"/>
                                  </a:rPr>
                                  <m:t>7</m:t>
                                </m:r>
                              </m:e>
                            </m:mr>
                            <m:mr>
                              <m:e>
                                <m:r>
                                  <a:rPr lang="zh-CN" altLang="en-US" sz="2800" i="0">
                                    <a:latin typeface="Cambria Math" charset="0"/>
                                  </a:rPr>
                                  <m:t>9</m:t>
                                </m:r>
                              </m:e>
                            </m:mr>
                          </m:m>
                        </m:e>
                      </m:d>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9933026" y="3071852"/>
                <a:ext cx="1420774" cy="1230209"/>
              </a:xfrm>
              <a:prstGeom prst="rect">
                <a:avLst/>
              </a:prstGeom>
              <a:blipFill rotWithShape="0">
                <a:blip r:embed="rId5"/>
                <a:stretch>
                  <a:fillRect/>
                </a:stretch>
              </a:blipFill>
            </p:spPr>
            <p:txBody>
              <a:bodyPr/>
              <a:lstStyle/>
              <a:p>
                <a:r>
                  <a:rPr lang="zh-CN" altLang="en-US">
                    <a:noFill/>
                  </a:rPr>
                  <a:t> </a:t>
                </a:r>
              </a:p>
            </p:txBody>
          </p:sp>
        </mc:Fallback>
      </mc:AlternateContent>
      <p:pic>
        <p:nvPicPr>
          <p:cNvPr id="8" name="图片 7"/>
          <p:cNvPicPr>
            <a:picLocks noChangeAspect="1"/>
          </p:cNvPicPr>
          <p:nvPr/>
        </p:nvPicPr>
        <p:blipFill>
          <a:blip r:embed="rId6"/>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3016974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a:xfrm>
            <a:off x="838200" y="3712191"/>
            <a:ext cx="10515600" cy="2464772"/>
          </a:xfrm>
        </p:spPr>
        <p:txBody>
          <a:bodyPr/>
          <a:lstStyle/>
          <a:p>
            <a:r>
              <a:rPr kumimoji="1" lang="en-US" altLang="zh-CN" dirty="0" smtClean="0"/>
              <a:t> x* y*:</a:t>
            </a:r>
          </a:p>
          <a:p>
            <a:r>
              <a:rPr kumimoji="1" lang="zh-CN" altLang="en-US" dirty="0"/>
              <a:t> </a:t>
            </a:r>
            <a:r>
              <a:rPr kumimoji="1" lang="en-US" altLang="zh-CN" dirty="0" smtClean="0"/>
              <a:t>  x*+y*=4</a:t>
            </a:r>
            <a:endParaRPr kumimoji="1" lang="en-US" altLang="zh-CN" dirty="0"/>
          </a:p>
          <a:p>
            <a:r>
              <a:rPr kumimoji="1" lang="zh-CN" altLang="en-US" dirty="0"/>
              <a:t>   </a:t>
            </a:r>
            <a:r>
              <a:rPr kumimoji="1" lang="en-US" altLang="zh-CN" dirty="0" smtClean="0"/>
              <a:t>2x*+3y*=</a:t>
            </a:r>
            <a:r>
              <a:rPr kumimoji="1" lang="en-US" altLang="zh-CN" dirty="0"/>
              <a:t>7</a:t>
            </a:r>
          </a:p>
          <a:p>
            <a:r>
              <a:rPr kumimoji="1" lang="zh-CN" altLang="en-US" dirty="0"/>
              <a:t>    </a:t>
            </a:r>
            <a:r>
              <a:rPr kumimoji="1" lang="en-US" altLang="zh-CN" dirty="0" smtClean="0"/>
              <a:t>4x*+y*=</a:t>
            </a:r>
            <a:r>
              <a:rPr kumimoji="1" lang="en-US" altLang="zh-CN" dirty="0"/>
              <a:t>9</a:t>
            </a:r>
            <a:endParaRPr kumimoji="1" lang="en-US" altLang="zh-CN" dirty="0" smtClean="0"/>
          </a:p>
          <a:p>
            <a:endParaRPr kumimoji="1" lang="en-US" altLang="zh-CN" dirty="0"/>
          </a:p>
          <a:p>
            <a:endParaRPr kumimoji="1" lang="en-US" altLang="zh-CN" dirty="0" smtClean="0"/>
          </a:p>
          <a:p>
            <a:endParaRPr kumimoji="1" lang="zh-CN" altLang="en-US" dirty="0"/>
          </a:p>
        </p:txBody>
      </p:sp>
      <mc:AlternateContent xmlns:mc="http://schemas.openxmlformats.org/markup-compatibility/2006" xmlns:a14="http://schemas.microsoft.com/office/drawing/2010/main">
        <mc:Choice Requires="a14">
          <p:sp>
            <p:nvSpPr>
              <p:cNvPr id="4" name="矩形 3"/>
              <p:cNvSpPr/>
              <p:nvPr/>
            </p:nvSpPr>
            <p:spPr>
              <a:xfrm>
                <a:off x="2209515" y="1857198"/>
                <a:ext cx="1821268" cy="1228926"/>
              </a:xfrm>
              <a:prstGeom prst="rect">
                <a:avLst/>
              </a:prstGeom>
            </p:spPr>
            <p:txBody>
              <a:bodyPr wrap="none">
                <a:spAutoFit/>
              </a:bodyPr>
              <a:lstStyle/>
              <a:p>
                <a:r>
                  <a:rPr lang="en-US" altLang="zh-CN" sz="2800" dirty="0" smtClean="0"/>
                  <a:t>G</a:t>
                </a:r>
                <a14:m>
                  <m:oMath xmlns:m="http://schemas.openxmlformats.org/officeDocument/2006/math">
                    <m:r>
                      <a:rPr lang="zh-CN" altLang="en-US" sz="2800" i="0">
                        <a:latin typeface="Cambria Math" charset="0"/>
                      </a:rPr>
                      <m:t>=</m:t>
                    </m:r>
                    <m:d>
                      <m:dPr>
                        <m:begChr m:val="["/>
                        <m:endChr m:val="]"/>
                        <m:ctrlPr>
                          <a:rPr lang="zh-CN" altLang="en-US" sz="2800" i="1">
                            <a:latin typeface="Cambria Math" charset="0"/>
                          </a:rPr>
                        </m:ctrlPr>
                      </m:dPr>
                      <m:e>
                        <m:m>
                          <m:mPr>
                            <m:mcs>
                              <m:mc>
                                <m:mcPr>
                                  <m:count m:val="2"/>
                                  <m:mcJc m:val="center"/>
                                </m:mcPr>
                              </m:mc>
                            </m:mcs>
                            <m:ctrlPr>
                              <a:rPr lang="zh-CN" altLang="en-US" sz="2800" i="1">
                                <a:latin typeface="Cambria Math" charset="0"/>
                              </a:rPr>
                            </m:ctrlPr>
                          </m:mPr>
                          <m:mr>
                            <m:e>
                              <m:r>
                                <a:rPr lang="zh-CN" altLang="en-US" sz="2800" i="0">
                                  <a:latin typeface="Cambria Math" charset="0"/>
                                </a:rPr>
                                <m:t>1</m:t>
                              </m:r>
                            </m:e>
                            <m:e>
                              <m:r>
                                <a:rPr lang="zh-CN" altLang="en-US" sz="2800" i="0">
                                  <a:latin typeface="Cambria Math" charset="0"/>
                                </a:rPr>
                                <m:t>1</m:t>
                              </m:r>
                            </m:e>
                          </m:mr>
                          <m:mr>
                            <m:e>
                              <m:r>
                                <a:rPr lang="zh-CN" altLang="en-US" sz="2800" i="0">
                                  <a:latin typeface="Cambria Math" charset="0"/>
                                </a:rPr>
                                <m:t>2</m:t>
                              </m:r>
                            </m:e>
                            <m:e>
                              <m:r>
                                <a:rPr lang="zh-CN" altLang="en-US" sz="2800" i="0">
                                  <a:latin typeface="Cambria Math" charset="0"/>
                                </a:rPr>
                                <m:t>3</m:t>
                              </m:r>
                            </m:e>
                          </m:mr>
                          <m:mr>
                            <m:e>
                              <m:r>
                                <a:rPr lang="zh-CN" altLang="en-US" sz="2800" i="0">
                                  <a:latin typeface="Cambria Math" charset="0"/>
                                </a:rPr>
                                <m:t>4</m:t>
                              </m:r>
                            </m:e>
                            <m:e>
                              <m:r>
                                <a:rPr lang="zh-CN" altLang="en-US" sz="2800" i="0">
                                  <a:latin typeface="Cambria Math" charset="0"/>
                                </a:rPr>
                                <m:t>1</m:t>
                              </m:r>
                            </m:e>
                          </m:mr>
                        </m:m>
                      </m:e>
                    </m:d>
                  </m:oMath>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2209515" y="1857198"/>
                <a:ext cx="1821268" cy="1228926"/>
              </a:xfrm>
              <a:prstGeom prst="rect">
                <a:avLst/>
              </a:prstGeom>
              <a:blipFill rotWithShape="0">
                <a:blip r:embed="rId2"/>
                <a:stretch>
                  <a:fillRect l="-66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574359" y="2065203"/>
                <a:ext cx="1442061" cy="812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charset="0"/>
                        </a:rPr>
                        <m:t>𝑋</m:t>
                      </m:r>
                      <m:r>
                        <a:rPr lang="zh-CN" altLang="en-US" sz="2800" i="0">
                          <a:latin typeface="Cambria Math" charset="0"/>
                        </a:rPr>
                        <m:t>=</m:t>
                      </m:r>
                      <m:d>
                        <m:dPr>
                          <m:begChr m:val="["/>
                          <m:endChr m:val="]"/>
                          <m:ctrlPr>
                            <a:rPr lang="zh-CN" altLang="en-US" sz="2800" i="1">
                              <a:latin typeface="Cambria Math" charset="0"/>
                            </a:rPr>
                          </m:ctrlPr>
                        </m:dPr>
                        <m:e>
                          <m:m>
                            <m:mPr>
                              <m:mcs>
                                <m:mc>
                                  <m:mcPr>
                                    <m:count m:val="1"/>
                                    <m:mcJc m:val="center"/>
                                  </m:mcPr>
                                </m:mc>
                              </m:mcs>
                              <m:ctrlPr>
                                <a:rPr lang="zh-CN" altLang="en-US" sz="2800" i="1">
                                  <a:latin typeface="Cambria Math" charset="0"/>
                                </a:rPr>
                              </m:ctrlPr>
                            </m:mPr>
                            <m:mr>
                              <m:e>
                                <m:r>
                                  <a:rPr lang="zh-CN" altLang="en-US" sz="2800" i="1">
                                    <a:latin typeface="Cambria Math" charset="0"/>
                                  </a:rPr>
                                  <m:t>𝑥</m:t>
                                </m:r>
                              </m:e>
                            </m:mr>
                            <m:mr>
                              <m:e>
                                <m:r>
                                  <a:rPr lang="zh-CN" altLang="en-US" sz="2800" i="1">
                                    <a:latin typeface="Cambria Math" charset="0"/>
                                  </a:rPr>
                                  <m:t>𝑦</m:t>
                                </m:r>
                              </m:e>
                            </m:mr>
                          </m:m>
                        </m:e>
                      </m:d>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4574359" y="2065203"/>
                <a:ext cx="1442061" cy="812915"/>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862274" y="1857198"/>
                <a:ext cx="1420774" cy="12302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charset="0"/>
                        </a:rPr>
                        <m:t>𝑏</m:t>
                      </m:r>
                      <m:r>
                        <a:rPr lang="zh-CN" altLang="en-US" sz="2800" i="0">
                          <a:latin typeface="Cambria Math" charset="0"/>
                        </a:rPr>
                        <m:t>=</m:t>
                      </m:r>
                      <m:d>
                        <m:dPr>
                          <m:begChr m:val="["/>
                          <m:endChr m:val="]"/>
                          <m:ctrlPr>
                            <a:rPr lang="zh-CN" altLang="en-US" sz="2800" i="1">
                              <a:latin typeface="Cambria Math" charset="0"/>
                            </a:rPr>
                          </m:ctrlPr>
                        </m:dPr>
                        <m:e>
                          <m:m>
                            <m:mPr>
                              <m:mcs>
                                <m:mc>
                                  <m:mcPr>
                                    <m:count m:val="1"/>
                                    <m:mcJc m:val="center"/>
                                  </m:mcPr>
                                </m:mc>
                              </m:mcs>
                              <m:ctrlPr>
                                <a:rPr lang="zh-CN" altLang="en-US" sz="2800" i="1">
                                  <a:latin typeface="Cambria Math" charset="0"/>
                                </a:rPr>
                              </m:ctrlPr>
                            </m:mPr>
                            <m:mr>
                              <m:e>
                                <m:r>
                                  <a:rPr lang="zh-CN" altLang="en-US" sz="2800" i="0">
                                    <a:latin typeface="Cambria Math" charset="0"/>
                                  </a:rPr>
                                  <m:t>4</m:t>
                                </m:r>
                              </m:e>
                            </m:mr>
                            <m:mr>
                              <m:e>
                                <m:r>
                                  <a:rPr lang="zh-CN" altLang="en-US" sz="2800" i="0">
                                    <a:latin typeface="Cambria Math" charset="0"/>
                                  </a:rPr>
                                  <m:t>7</m:t>
                                </m:r>
                              </m:e>
                            </m:mr>
                            <m:mr>
                              <m:e>
                                <m:r>
                                  <a:rPr lang="zh-CN" altLang="en-US" sz="2800" i="0">
                                    <a:latin typeface="Cambria Math" charset="0"/>
                                  </a:rPr>
                                  <m:t>9</m:t>
                                </m:r>
                              </m:e>
                            </m:mr>
                          </m:m>
                        </m:e>
                      </m:d>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6862274" y="1857198"/>
                <a:ext cx="1420774" cy="1230209"/>
              </a:xfrm>
              <a:prstGeom prst="rect">
                <a:avLst/>
              </a:prstGeom>
              <a:blipFill rotWithShape="0">
                <a:blip r:embed="rId4"/>
                <a:stretch>
                  <a:fillRect/>
                </a:stretch>
              </a:blipFill>
            </p:spPr>
            <p:txBody>
              <a:bodyPr/>
              <a:lstStyle/>
              <a:p>
                <a:r>
                  <a:rPr lang="zh-CN" altLang="en-US">
                    <a:noFill/>
                  </a:rPr>
                  <a:t> </a:t>
                </a:r>
              </a:p>
            </p:txBody>
          </p:sp>
        </mc:Fallback>
      </mc:AlternateContent>
      <p:pic>
        <p:nvPicPr>
          <p:cNvPr id="7" name="图片 6"/>
          <p:cNvPicPr>
            <a:picLocks noChangeAspect="1"/>
          </p:cNvPicPr>
          <p:nvPr/>
        </p:nvPicPr>
        <p:blipFill>
          <a:blip r:embed="rId5"/>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7945391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数学再进一步</a:t>
            </a:r>
            <a:endParaRPr kumimoji="1" lang="zh-CN" altLang="en-US" dirty="0"/>
          </a:p>
        </p:txBody>
      </p:sp>
      <p:sp>
        <p:nvSpPr>
          <p:cNvPr id="3" name="内容占位符 2"/>
          <p:cNvSpPr>
            <a:spLocks noGrp="1"/>
          </p:cNvSpPr>
          <p:nvPr>
            <p:ph idx="1"/>
          </p:nvPr>
        </p:nvSpPr>
        <p:spPr/>
        <p:txBody>
          <a:bodyPr/>
          <a:lstStyle/>
          <a:p>
            <a:r>
              <a:rPr kumimoji="1" lang="en-US" altLang="zh-CN" dirty="0" smtClean="0"/>
              <a:t>1.</a:t>
            </a:r>
            <a:r>
              <a:rPr kumimoji="1" lang="zh-CN" altLang="en-US" dirty="0" smtClean="0"/>
              <a:t>最小二乘法</a:t>
            </a:r>
            <a:endParaRPr kumimoji="1" lang="en-US" altLang="zh-CN" dirty="0" smtClean="0"/>
          </a:p>
          <a:p>
            <a:endParaRPr kumimoji="1" lang="en-US" altLang="zh-CN" dirty="0"/>
          </a:p>
          <a:p>
            <a:pPr lvl="1"/>
            <a:r>
              <a:rPr kumimoji="1" lang="zh-CN" altLang="en-US" dirty="0" smtClean="0"/>
              <a:t>什么是最小二乘？</a:t>
            </a:r>
            <a:endParaRPr kumimoji="1" lang="en-US" altLang="zh-CN" dirty="0" smtClean="0"/>
          </a:p>
          <a:p>
            <a:pPr lvl="1"/>
            <a:r>
              <a:rPr kumimoji="1" lang="zh-CN" altLang="en-US" dirty="0"/>
              <a:t>高斯使用的最小二乘法的方法发表于</a:t>
            </a:r>
            <a:r>
              <a:rPr kumimoji="1" lang="en-US" altLang="zh-CN" dirty="0"/>
              <a:t>1809</a:t>
            </a:r>
            <a:r>
              <a:rPr kumimoji="1" lang="zh-CN" altLang="en-US" dirty="0"/>
              <a:t>年他的著作</a:t>
            </a:r>
            <a:r>
              <a:rPr kumimoji="1" lang="en-US" altLang="zh-CN" dirty="0"/>
              <a:t>《</a:t>
            </a:r>
            <a:r>
              <a:rPr kumimoji="1" lang="zh-CN" altLang="en-US" dirty="0"/>
              <a:t>天体运动论</a:t>
            </a:r>
            <a:r>
              <a:rPr kumimoji="1" lang="en-US" altLang="zh-CN" dirty="0"/>
              <a:t>》</a:t>
            </a:r>
            <a:r>
              <a:rPr kumimoji="1" lang="zh-CN" altLang="en-US" dirty="0"/>
              <a:t>中。法国科学家勒让德于</a:t>
            </a:r>
            <a:r>
              <a:rPr kumimoji="1" lang="en-US" altLang="zh-CN" dirty="0"/>
              <a:t>1806</a:t>
            </a:r>
            <a:r>
              <a:rPr kumimoji="1" lang="zh-CN" altLang="en-US" dirty="0"/>
              <a:t>年独立发明“最小二乘法”，但因不为世人所知而默默无闻</a:t>
            </a:r>
            <a:r>
              <a:rPr kumimoji="1" lang="zh-CN" altLang="en-US" dirty="0" smtClean="0"/>
              <a:t>。勒让德</a:t>
            </a:r>
            <a:r>
              <a:rPr kumimoji="1" lang="zh-CN" altLang="en-US" dirty="0"/>
              <a:t>曾与高斯为谁最早创立最小二乘法原理发生争执。</a:t>
            </a:r>
            <a:r>
              <a:rPr kumimoji="1" lang="en-US" altLang="zh-CN" dirty="0"/>
              <a:t>1829</a:t>
            </a:r>
            <a:r>
              <a:rPr kumimoji="1" lang="zh-CN" altLang="en-US" dirty="0"/>
              <a:t>年，高斯提供了最小二乘法的优化效果强于其他方法的证明，因此被称为高斯</a:t>
            </a:r>
            <a:r>
              <a:rPr kumimoji="1" lang="en-US" altLang="zh-CN" dirty="0"/>
              <a:t>-</a:t>
            </a:r>
            <a:r>
              <a:rPr kumimoji="1" lang="zh-CN" altLang="en-US" dirty="0"/>
              <a:t>马尔可夫定理。（来自于</a:t>
            </a:r>
            <a:r>
              <a:rPr kumimoji="1" lang="en-US" altLang="zh-CN" dirty="0" err="1"/>
              <a:t>wikipedia</a:t>
            </a:r>
            <a:r>
              <a:rPr kumimoji="1" lang="zh-CN" altLang="en-US" dirty="0"/>
              <a:t>）</a:t>
            </a:r>
            <a:endParaRPr kumimoji="1" lang="en-US" altLang="zh-CN" dirty="0" smtClean="0"/>
          </a:p>
          <a:p>
            <a:pPr lvl="1"/>
            <a:endParaRPr kumimoji="1" lang="en-US" altLang="zh-CN" baseline="30000" dirty="0" smtClean="0"/>
          </a:p>
          <a:p>
            <a:pPr lvl="1"/>
            <a:endParaRPr kumimoji="1" lang="en-US" altLang="zh-CN" dirty="0"/>
          </a:p>
          <a:p>
            <a:pPr lvl="1"/>
            <a:endParaRPr kumimoji="1" lang="en-US" altLang="zh-CN" dirty="0" smtClean="0"/>
          </a:p>
          <a:p>
            <a:pPr lvl="1"/>
            <a:endParaRPr kumimoji="1" lang="en-US" altLang="zh-CN" dirty="0" smtClean="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smtClean="0"/>
          </a:p>
          <a:p>
            <a:pPr lvl="3"/>
            <a:endParaRPr kumimoji="1" lang="en-US" altLang="zh-CN" dirty="0" smtClean="0"/>
          </a:p>
          <a:p>
            <a:pPr lvl="1"/>
            <a:endParaRPr kumimoji="1" lang="en-US" altLang="zh-CN"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8414061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数学再进一步</a:t>
            </a:r>
            <a:endParaRPr kumimoji="1" lang="zh-CN" altLang="en-US" dirty="0"/>
          </a:p>
        </p:txBody>
      </p:sp>
      <p:sp>
        <p:nvSpPr>
          <p:cNvPr id="3" name="内容占位符 2"/>
          <p:cNvSpPr>
            <a:spLocks noGrp="1"/>
          </p:cNvSpPr>
          <p:nvPr>
            <p:ph idx="1"/>
          </p:nvPr>
        </p:nvSpPr>
        <p:spPr/>
        <p:txBody>
          <a:bodyPr/>
          <a:lstStyle/>
          <a:p>
            <a:r>
              <a:rPr kumimoji="1" lang="zh-CN" altLang="en-US" dirty="0" smtClean="0"/>
              <a:t>小</a:t>
            </a:r>
            <a:r>
              <a:rPr kumimoji="1" lang="zh-CN" altLang="en-US" dirty="0" smtClean="0"/>
              <a:t>的实例</a:t>
            </a:r>
            <a:endParaRPr kumimoji="1" lang="en-US" altLang="zh-CN" dirty="0" smtClean="0"/>
          </a:p>
          <a:p>
            <a:pPr lvl="1"/>
            <a:endParaRPr kumimoji="1" lang="en-US" altLang="zh-CN" baseline="30000" dirty="0" smtClean="0"/>
          </a:p>
          <a:p>
            <a:pPr lvl="1"/>
            <a:endParaRPr kumimoji="1" lang="en-US" altLang="zh-CN" dirty="0"/>
          </a:p>
          <a:p>
            <a:pPr lvl="1"/>
            <a:endParaRPr kumimoji="1" lang="en-US" altLang="zh-CN" dirty="0" smtClean="0"/>
          </a:p>
          <a:p>
            <a:pPr lvl="1"/>
            <a:endParaRPr kumimoji="1" lang="en-US" altLang="zh-CN" dirty="0" smtClean="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smtClean="0"/>
          </a:p>
          <a:p>
            <a:pPr lvl="3"/>
            <a:endParaRPr kumimoji="1" lang="en-US" altLang="zh-CN" dirty="0" smtClean="0"/>
          </a:p>
          <a:p>
            <a:pPr lvl="1"/>
            <a:endParaRPr kumimoji="1" lang="en-US" altLang="zh-CN" dirty="0"/>
          </a:p>
        </p:txBody>
      </p:sp>
      <p:pic>
        <p:nvPicPr>
          <p:cNvPr id="4" name="图片 3"/>
          <p:cNvPicPr/>
          <p:nvPr/>
        </p:nvPicPr>
        <p:blipFill>
          <a:blip r:embed="rId2"/>
          <a:stretch>
            <a:fillRect/>
          </a:stretch>
        </p:blipFill>
        <p:spPr>
          <a:xfrm>
            <a:off x="3575720" y="1646237"/>
            <a:ext cx="6552728" cy="4653488"/>
          </a:xfrm>
          <a:prstGeom prst="rect">
            <a:avLst/>
          </a:prstGeom>
        </p:spPr>
      </p:pic>
      <p:pic>
        <p:nvPicPr>
          <p:cNvPr id="5" name="图片 4"/>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7087062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数学再进一步</a:t>
            </a:r>
            <a:endParaRPr kumimoji="1" lang="zh-CN" altLang="en-US" dirty="0"/>
          </a:p>
        </p:txBody>
      </p:sp>
      <p:sp>
        <p:nvSpPr>
          <p:cNvPr id="3" name="内容占位符 2"/>
          <p:cNvSpPr>
            <a:spLocks noGrp="1"/>
          </p:cNvSpPr>
          <p:nvPr>
            <p:ph idx="1"/>
          </p:nvPr>
        </p:nvSpPr>
        <p:spPr/>
        <p:txBody>
          <a:bodyPr/>
          <a:lstStyle/>
          <a:p>
            <a:r>
              <a:rPr kumimoji="1" lang="zh-CN" altLang="en-US" dirty="0" smtClean="0"/>
              <a:t>小</a:t>
            </a:r>
            <a:r>
              <a:rPr kumimoji="1" lang="zh-CN" altLang="en-US" dirty="0" smtClean="0"/>
              <a:t>的实例</a:t>
            </a:r>
            <a:endParaRPr kumimoji="1" lang="en-US" altLang="zh-CN" dirty="0" smtClean="0"/>
          </a:p>
          <a:p>
            <a:pPr lvl="1"/>
            <a:endParaRPr kumimoji="1" lang="en-US" altLang="zh-CN" baseline="30000" dirty="0" smtClean="0"/>
          </a:p>
          <a:p>
            <a:pPr lvl="1"/>
            <a:endParaRPr kumimoji="1" lang="en-US" altLang="zh-CN" dirty="0"/>
          </a:p>
          <a:p>
            <a:pPr lvl="1"/>
            <a:endParaRPr kumimoji="1" lang="en-US" altLang="zh-CN" dirty="0" smtClean="0"/>
          </a:p>
          <a:p>
            <a:pPr lvl="1"/>
            <a:endParaRPr kumimoji="1" lang="en-US" altLang="zh-CN" dirty="0" smtClean="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pPr lvl="1"/>
            <a:endParaRPr kumimoji="1" lang="en-US" altLang="zh-CN" dirty="0" smtClean="0"/>
          </a:p>
          <a:p>
            <a:pPr lvl="3"/>
            <a:endParaRPr kumimoji="1" lang="en-US" altLang="zh-CN" dirty="0" smtClean="0"/>
          </a:p>
          <a:p>
            <a:pPr lvl="1"/>
            <a:endParaRPr kumimoji="1" lang="en-US" altLang="zh-CN" dirty="0"/>
          </a:p>
        </p:txBody>
      </p:sp>
      <p:pic>
        <p:nvPicPr>
          <p:cNvPr id="5" name="图片 4"/>
          <p:cNvPicPr/>
          <p:nvPr/>
        </p:nvPicPr>
        <p:blipFill>
          <a:blip r:embed="rId2"/>
          <a:stretch>
            <a:fillRect/>
          </a:stretch>
        </p:blipFill>
        <p:spPr>
          <a:xfrm>
            <a:off x="3503712" y="1396536"/>
            <a:ext cx="6552728" cy="5047773"/>
          </a:xfrm>
          <a:prstGeom prst="rect">
            <a:avLst/>
          </a:prstGeom>
        </p:spPr>
      </p:pic>
      <p:pic>
        <p:nvPicPr>
          <p:cNvPr id="6" name="图片 5"/>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207397740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95400" y="1330013"/>
            <a:ext cx="6624736" cy="5356844"/>
          </a:xfrm>
          <a:prstGeom prst="rect">
            <a:avLst/>
          </a:prstGeom>
        </p:spPr>
      </p:pic>
      <p:pic>
        <p:nvPicPr>
          <p:cNvPr id="3" name="图片 2"/>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6544489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dirty="0"/>
          </a:p>
        </p:txBody>
      </p:sp>
      <p:sp>
        <p:nvSpPr>
          <p:cNvPr id="3" name="内容占位符 2"/>
          <p:cNvSpPr>
            <a:spLocks noGrp="1"/>
          </p:cNvSpPr>
          <p:nvPr>
            <p:ph idx="1"/>
          </p:nvPr>
        </p:nvSpPr>
        <p:spPr/>
        <p:txBody>
          <a:bodyPr>
            <a:normAutofit lnSpcReduction="10000"/>
          </a:bodyPr>
          <a:lstStyle/>
          <a:p>
            <a:r>
              <a:rPr kumimoji="1" lang="zh-CN" altLang="en-US" dirty="0" smtClean="0"/>
              <a:t>线性代数方法</a:t>
            </a:r>
            <a:endParaRPr kumimoji="1" lang="en-US" altLang="zh-CN" dirty="0" smtClean="0"/>
          </a:p>
          <a:p>
            <a:endParaRPr kumimoji="1" lang="en-US" altLang="zh-CN" dirty="0" smtClean="0"/>
          </a:p>
          <a:p>
            <a:r>
              <a:rPr kumimoji="1" lang="en-US" altLang="zh-CN" dirty="0" smtClean="0"/>
              <a:t>1 </a:t>
            </a:r>
            <a:r>
              <a:rPr kumimoji="1" lang="en-US" altLang="zh-CN" dirty="0" smtClean="0"/>
              <a:t>X* </a:t>
            </a:r>
            <a:r>
              <a:rPr kumimoji="1" lang="zh-CN" altLang="en-US" dirty="0" smtClean="0"/>
              <a:t>为平面上向量</a:t>
            </a:r>
            <a:endParaRPr kumimoji="1" lang="en-US" altLang="zh-CN" dirty="0" smtClean="0"/>
          </a:p>
          <a:p>
            <a:endParaRPr kumimoji="1" lang="en-US" altLang="zh-CN" dirty="0"/>
          </a:p>
          <a:p>
            <a:r>
              <a:rPr kumimoji="1" lang="en-US" altLang="zh-CN" dirty="0" smtClean="0"/>
              <a:t>2</a:t>
            </a:r>
            <a:r>
              <a:rPr kumimoji="1" lang="zh-CN" altLang="en-US" dirty="0" smtClean="0"/>
              <a:t> 法向量</a:t>
            </a:r>
            <a:r>
              <a:rPr kumimoji="1" lang="en-US" altLang="zh-CN" dirty="0" smtClean="0"/>
              <a:t>r</a:t>
            </a:r>
          </a:p>
          <a:p>
            <a:endParaRPr kumimoji="1" lang="en-US" altLang="zh-CN" dirty="0"/>
          </a:p>
          <a:p>
            <a:r>
              <a:rPr kumimoji="1" lang="en-US" altLang="zh-CN" dirty="0" smtClean="0"/>
              <a:t>3 </a:t>
            </a:r>
            <a:r>
              <a:rPr kumimoji="1" lang="zh-CN" altLang="en-US" dirty="0" smtClean="0"/>
              <a:t>列向量正交</a:t>
            </a:r>
            <a:endParaRPr kumimoji="1" lang="en-US" altLang="zh-CN" dirty="0" smtClean="0"/>
          </a:p>
          <a:p>
            <a:endParaRPr kumimoji="1" lang="en-US" altLang="zh-CN" dirty="0"/>
          </a:p>
          <a:p>
            <a:r>
              <a:rPr kumimoji="1" lang="en-US" altLang="zh-CN" dirty="0" smtClean="0"/>
              <a:t>4 </a:t>
            </a:r>
            <a:r>
              <a:rPr kumimoji="1" lang="zh-CN" altLang="en-US" dirty="0" smtClean="0"/>
              <a:t>求出 </a:t>
            </a:r>
            <a:endParaRPr kumimoji="1" lang="zh-CN" altLang="en-US" dirty="0"/>
          </a:p>
        </p:txBody>
      </p:sp>
      <p:pic>
        <p:nvPicPr>
          <p:cNvPr id="4" name="图片 3"/>
          <p:cNvPicPr>
            <a:picLocks noChangeAspect="1"/>
          </p:cNvPicPr>
          <p:nvPr/>
        </p:nvPicPr>
        <p:blipFill>
          <a:blip r:embed="rId2"/>
          <a:stretch>
            <a:fillRect/>
          </a:stretch>
        </p:blipFill>
        <p:spPr>
          <a:xfrm>
            <a:off x="5874656" y="2715904"/>
            <a:ext cx="4904845" cy="2478420"/>
          </a:xfrm>
          <a:prstGeom prst="rect">
            <a:avLst/>
          </a:prstGeom>
        </p:spPr>
      </p:pic>
      <p:pic>
        <p:nvPicPr>
          <p:cNvPr id="5" name="图片 4"/>
          <p:cNvPicPr>
            <a:picLocks noChangeAspect="1"/>
          </p:cNvPicPr>
          <p:nvPr/>
        </p:nvPicPr>
        <p:blipFill>
          <a:blip r:embed="rId3"/>
          <a:stretch>
            <a:fillRect/>
          </a:stretch>
        </p:blipFill>
        <p:spPr>
          <a:xfrm>
            <a:off x="6285892" y="1788706"/>
            <a:ext cx="2249597" cy="596047"/>
          </a:xfrm>
          <a:prstGeom prst="rect">
            <a:avLst/>
          </a:prstGeom>
        </p:spPr>
      </p:pic>
      <p:pic>
        <p:nvPicPr>
          <p:cNvPr id="6" name="图片 5"/>
          <p:cNvPicPr>
            <a:picLocks noChangeAspect="1"/>
          </p:cNvPicPr>
          <p:nvPr/>
        </p:nvPicPr>
        <p:blipFill>
          <a:blip r:embed="rId4"/>
          <a:stretch>
            <a:fillRect/>
          </a:stretch>
        </p:blipFill>
        <p:spPr>
          <a:xfrm>
            <a:off x="2320909" y="5435324"/>
            <a:ext cx="2071039" cy="545010"/>
          </a:xfrm>
          <a:prstGeom prst="rect">
            <a:avLst/>
          </a:prstGeom>
        </p:spPr>
      </p:pic>
      <p:pic>
        <p:nvPicPr>
          <p:cNvPr id="7" name="图片 6"/>
          <p:cNvPicPr>
            <a:picLocks noChangeAspect="1"/>
          </p:cNvPicPr>
          <p:nvPr/>
        </p:nvPicPr>
        <p:blipFill>
          <a:blip r:embed="rId5"/>
          <a:stretch>
            <a:fillRect/>
          </a:stretch>
        </p:blipFill>
        <p:spPr>
          <a:xfrm>
            <a:off x="824089" y="238134"/>
            <a:ext cx="2111022" cy="1077711"/>
          </a:xfrm>
          <a:prstGeom prst="rect">
            <a:avLst/>
          </a:prstGeom>
        </p:spPr>
      </p:pic>
      <mc:AlternateContent xmlns:mc="http://schemas.openxmlformats.org/markup-compatibility/2006">
        <mc:Choice xmlns:a14="http://schemas.microsoft.com/office/drawing/2010/main" Requires="a14">
          <p:sp>
            <p:nvSpPr>
              <p:cNvPr id="8" name="矩形 7"/>
              <p:cNvSpPr/>
              <p:nvPr/>
            </p:nvSpPr>
            <p:spPr>
              <a:xfrm>
                <a:off x="4391948" y="1788706"/>
                <a:ext cx="1821268" cy="1228926"/>
              </a:xfrm>
              <a:prstGeom prst="rect">
                <a:avLst/>
              </a:prstGeom>
            </p:spPr>
            <p:txBody>
              <a:bodyPr wrap="none">
                <a:spAutoFit/>
              </a:bodyPr>
              <a:lstStyle/>
              <a:p>
                <a:r>
                  <a:rPr lang="en-US" altLang="zh-CN" sz="2800" dirty="0" smtClean="0"/>
                  <a:t>G</a:t>
                </a:r>
                <a14:m>
                  <m:oMath xmlns:m="http://schemas.openxmlformats.org/officeDocument/2006/math">
                    <m:r>
                      <a:rPr lang="zh-CN" altLang="en-US" sz="2800" i="0">
                        <a:latin typeface="Cambria Math" charset="0"/>
                      </a:rPr>
                      <m:t>=</m:t>
                    </m:r>
                    <m:d>
                      <m:dPr>
                        <m:begChr m:val="["/>
                        <m:endChr m:val="]"/>
                        <m:ctrlPr>
                          <a:rPr lang="zh-CN" altLang="en-US" sz="2800" i="1">
                            <a:latin typeface="Cambria Math" charset="0"/>
                          </a:rPr>
                        </m:ctrlPr>
                      </m:dPr>
                      <m:e>
                        <m:m>
                          <m:mPr>
                            <m:mcs>
                              <m:mc>
                                <m:mcPr>
                                  <m:count m:val="2"/>
                                  <m:mcJc m:val="center"/>
                                </m:mcPr>
                              </m:mc>
                            </m:mcs>
                            <m:ctrlPr>
                              <a:rPr lang="zh-CN" altLang="en-US" sz="2800" i="1">
                                <a:latin typeface="Cambria Math" charset="0"/>
                              </a:rPr>
                            </m:ctrlPr>
                          </m:mPr>
                          <m:mr>
                            <m:e>
                              <m:r>
                                <a:rPr lang="zh-CN" altLang="en-US" sz="2800" i="0">
                                  <a:latin typeface="Cambria Math" charset="0"/>
                                </a:rPr>
                                <m:t>1</m:t>
                              </m:r>
                            </m:e>
                            <m:e>
                              <m:r>
                                <a:rPr lang="zh-CN" altLang="en-US" sz="2800" i="0">
                                  <a:latin typeface="Cambria Math" charset="0"/>
                                </a:rPr>
                                <m:t>1</m:t>
                              </m:r>
                            </m:e>
                          </m:mr>
                          <m:mr>
                            <m:e>
                              <m:r>
                                <a:rPr lang="zh-CN" altLang="en-US" sz="2800" i="0">
                                  <a:latin typeface="Cambria Math" charset="0"/>
                                </a:rPr>
                                <m:t>2</m:t>
                              </m:r>
                            </m:e>
                            <m:e>
                              <m:r>
                                <a:rPr lang="zh-CN" altLang="en-US" sz="2800" i="0">
                                  <a:latin typeface="Cambria Math" charset="0"/>
                                </a:rPr>
                                <m:t>3</m:t>
                              </m:r>
                            </m:e>
                          </m:mr>
                          <m:mr>
                            <m:e>
                              <m:r>
                                <a:rPr lang="zh-CN" altLang="en-US" sz="2800" i="0">
                                  <a:latin typeface="Cambria Math" charset="0"/>
                                </a:rPr>
                                <m:t>4</m:t>
                              </m:r>
                            </m:e>
                            <m:e>
                              <m:r>
                                <a:rPr lang="zh-CN" altLang="en-US" sz="2800" i="0">
                                  <a:latin typeface="Cambria Math" charset="0"/>
                                </a:rPr>
                                <m:t>1</m:t>
                              </m:r>
                            </m:e>
                          </m:mr>
                        </m:m>
                      </m:e>
                    </m:d>
                  </m:oMath>
                </a14:m>
                <a:endParaRPr lang="zh-CN" altLang="en-US" sz="2800" dirty="0"/>
              </a:p>
            </p:txBody>
          </p:sp>
        </mc:Choice>
        <mc:Fallback>
          <p:sp>
            <p:nvSpPr>
              <p:cNvPr id="8" name="矩形 7"/>
              <p:cNvSpPr>
                <a:spLocks noRot="1" noChangeAspect="1" noMove="1" noResize="1" noEditPoints="1" noAdjustHandles="1" noChangeArrowheads="1" noChangeShapeType="1" noTextEdit="1"/>
              </p:cNvSpPr>
              <p:nvPr/>
            </p:nvSpPr>
            <p:spPr>
              <a:xfrm>
                <a:off x="4391948" y="1788706"/>
                <a:ext cx="1821268" cy="1228926"/>
              </a:xfrm>
              <a:prstGeom prst="rect">
                <a:avLst/>
              </a:prstGeom>
              <a:blipFill rotWithShape="0">
                <a:blip r:embed="rId6"/>
                <a:stretch>
                  <a:fillRect l="-66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矩形 8"/>
              <p:cNvSpPr/>
              <p:nvPr/>
            </p:nvSpPr>
            <p:spPr>
              <a:xfrm>
                <a:off x="4391948" y="3837767"/>
                <a:ext cx="1442061" cy="812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charset="0"/>
                        </a:rPr>
                        <m:t>𝑋</m:t>
                      </m:r>
                      <m:r>
                        <a:rPr lang="zh-CN" altLang="en-US" sz="2800" i="0">
                          <a:latin typeface="Cambria Math" charset="0"/>
                        </a:rPr>
                        <m:t>=</m:t>
                      </m:r>
                      <m:d>
                        <m:dPr>
                          <m:begChr m:val="["/>
                          <m:endChr m:val="]"/>
                          <m:ctrlPr>
                            <a:rPr lang="zh-CN" altLang="en-US" sz="2800" i="1">
                              <a:latin typeface="Cambria Math" charset="0"/>
                            </a:rPr>
                          </m:ctrlPr>
                        </m:dPr>
                        <m:e>
                          <m:m>
                            <m:mPr>
                              <m:mcs>
                                <m:mc>
                                  <m:mcPr>
                                    <m:count m:val="1"/>
                                    <m:mcJc m:val="center"/>
                                  </m:mcPr>
                                </m:mc>
                              </m:mcs>
                              <m:ctrlPr>
                                <a:rPr lang="zh-CN" altLang="en-US" sz="2800" i="1">
                                  <a:latin typeface="Cambria Math" charset="0"/>
                                </a:rPr>
                              </m:ctrlPr>
                            </m:mPr>
                            <m:mr>
                              <m:e>
                                <m:r>
                                  <a:rPr lang="zh-CN" altLang="en-US" sz="2800" i="1">
                                    <a:latin typeface="Cambria Math" charset="0"/>
                                  </a:rPr>
                                  <m:t>𝑥</m:t>
                                </m:r>
                              </m:e>
                            </m:mr>
                            <m:mr>
                              <m:e>
                                <m:r>
                                  <a:rPr lang="zh-CN" altLang="en-US" sz="2800" i="1">
                                    <a:latin typeface="Cambria Math" charset="0"/>
                                  </a:rPr>
                                  <m:t>𝑦</m:t>
                                </m:r>
                              </m:e>
                            </m:mr>
                          </m:m>
                        </m:e>
                      </m:d>
                    </m:oMath>
                  </m:oMathPara>
                </a14:m>
                <a:endParaRPr lang="zh-CN" altLang="en-US" sz="2800" dirty="0"/>
              </a:p>
            </p:txBody>
          </p:sp>
        </mc:Choice>
        <mc:Fallback>
          <p:sp>
            <p:nvSpPr>
              <p:cNvPr id="9" name="矩形 8"/>
              <p:cNvSpPr>
                <a:spLocks noRot="1" noChangeAspect="1" noMove="1" noResize="1" noEditPoints="1" noAdjustHandles="1" noChangeArrowheads="1" noChangeShapeType="1" noTextEdit="1"/>
              </p:cNvSpPr>
              <p:nvPr/>
            </p:nvSpPr>
            <p:spPr>
              <a:xfrm>
                <a:off x="4391948" y="3837767"/>
                <a:ext cx="1442061" cy="812915"/>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4391948" y="5327772"/>
                <a:ext cx="1420774" cy="123020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charset="0"/>
                        </a:rPr>
                        <m:t>𝑏</m:t>
                      </m:r>
                      <m:r>
                        <a:rPr lang="zh-CN" altLang="en-US" sz="2800" i="0">
                          <a:latin typeface="Cambria Math" charset="0"/>
                        </a:rPr>
                        <m:t>=</m:t>
                      </m:r>
                      <m:d>
                        <m:dPr>
                          <m:begChr m:val="["/>
                          <m:endChr m:val="]"/>
                          <m:ctrlPr>
                            <a:rPr lang="zh-CN" altLang="en-US" sz="2800" i="1">
                              <a:latin typeface="Cambria Math" charset="0"/>
                            </a:rPr>
                          </m:ctrlPr>
                        </m:dPr>
                        <m:e>
                          <m:m>
                            <m:mPr>
                              <m:mcs>
                                <m:mc>
                                  <m:mcPr>
                                    <m:count m:val="1"/>
                                    <m:mcJc m:val="center"/>
                                  </m:mcPr>
                                </m:mc>
                              </m:mcs>
                              <m:ctrlPr>
                                <a:rPr lang="zh-CN" altLang="en-US" sz="2800" i="1">
                                  <a:latin typeface="Cambria Math" charset="0"/>
                                </a:rPr>
                              </m:ctrlPr>
                            </m:mPr>
                            <m:mr>
                              <m:e>
                                <m:r>
                                  <a:rPr lang="zh-CN" altLang="en-US" sz="2800" i="0">
                                    <a:latin typeface="Cambria Math" charset="0"/>
                                  </a:rPr>
                                  <m:t>4</m:t>
                                </m:r>
                              </m:e>
                            </m:mr>
                            <m:mr>
                              <m:e>
                                <m:r>
                                  <a:rPr lang="zh-CN" altLang="en-US" sz="2800" i="0">
                                    <a:latin typeface="Cambria Math" charset="0"/>
                                  </a:rPr>
                                  <m:t>7</m:t>
                                </m:r>
                              </m:e>
                            </m:mr>
                            <m:mr>
                              <m:e>
                                <m:r>
                                  <a:rPr lang="zh-CN" altLang="en-US" sz="2800" i="0">
                                    <a:latin typeface="Cambria Math" charset="0"/>
                                  </a:rPr>
                                  <m:t>9</m:t>
                                </m:r>
                              </m:e>
                            </m:mr>
                          </m:m>
                        </m:e>
                      </m:d>
                    </m:oMath>
                  </m:oMathPara>
                </a14:m>
                <a:endParaRPr lang="zh-CN" altLang="en-US" sz="2800" dirty="0"/>
              </a:p>
            </p:txBody>
          </p:sp>
        </mc:Choice>
        <mc:Fallback>
          <p:sp>
            <p:nvSpPr>
              <p:cNvPr id="10" name="矩形 9"/>
              <p:cNvSpPr>
                <a:spLocks noRot="1" noChangeAspect="1" noMove="1" noResize="1" noEditPoints="1" noAdjustHandles="1" noChangeArrowheads="1" noChangeShapeType="1" noTextEdit="1"/>
              </p:cNvSpPr>
              <p:nvPr/>
            </p:nvSpPr>
            <p:spPr>
              <a:xfrm>
                <a:off x="4391948" y="5327772"/>
                <a:ext cx="1420774" cy="1230209"/>
              </a:xfrm>
              <a:prstGeom prst="rect">
                <a:avLst/>
              </a:prstGeom>
              <a:blipFill rotWithShape="0">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36679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pic>
        <p:nvPicPr>
          <p:cNvPr id="5" name="图片 4"/>
          <p:cNvPicPr>
            <a:picLocks noChangeAspect="1"/>
          </p:cNvPicPr>
          <p:nvPr/>
        </p:nvPicPr>
        <p:blipFill>
          <a:blip r:embed="rId3"/>
          <a:stretch>
            <a:fillRect/>
          </a:stretch>
        </p:blipFill>
        <p:spPr>
          <a:xfrm>
            <a:off x="6898217" y="2182283"/>
            <a:ext cx="3644900" cy="3543300"/>
          </a:xfrm>
          <a:prstGeom prst="rect">
            <a:avLst/>
          </a:prstGeom>
        </p:spPr>
      </p:pic>
      <p:pic>
        <p:nvPicPr>
          <p:cNvPr id="6" name="图片 5"/>
          <p:cNvPicPr>
            <a:picLocks noChangeAspect="1"/>
          </p:cNvPicPr>
          <p:nvPr/>
        </p:nvPicPr>
        <p:blipFill>
          <a:blip r:embed="rId4"/>
          <a:stretch>
            <a:fillRect/>
          </a:stretch>
        </p:blipFill>
        <p:spPr>
          <a:xfrm>
            <a:off x="1321859" y="2086730"/>
            <a:ext cx="5092700" cy="3352800"/>
          </a:xfrm>
          <a:prstGeom prst="rect">
            <a:avLst/>
          </a:prstGeom>
        </p:spPr>
      </p:pic>
    </p:spTree>
    <p:extLst>
      <p:ext uri="{BB962C8B-B14F-4D97-AF65-F5344CB8AC3E}">
        <p14:creationId xmlns:p14="http://schemas.microsoft.com/office/powerpoint/2010/main" val="46711724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特征值和特征向量</a:t>
            </a:r>
            <a:endParaRPr kumimoji="1" lang="zh-CN" altLang="en-US" dirty="0"/>
          </a:p>
        </p:txBody>
      </p:sp>
      <p:sp>
        <p:nvSpPr>
          <p:cNvPr id="3" name="内容占位符 2"/>
          <p:cNvSpPr>
            <a:spLocks noGrp="1"/>
          </p:cNvSpPr>
          <p:nvPr>
            <p:ph idx="1"/>
          </p:nvPr>
        </p:nvSpPr>
        <p:spPr/>
        <p:txBody>
          <a:bodyPr/>
          <a:lstStyle/>
          <a:p>
            <a:endParaRPr kumimoji="1" lang="en-US" altLang="zh-CN" dirty="0" smtClean="0"/>
          </a:p>
          <a:p>
            <a:r>
              <a:rPr kumimoji="1" lang="zh-CN" altLang="en-US" dirty="0" smtClean="0"/>
              <a:t>特征值</a:t>
            </a:r>
            <a:r>
              <a:rPr kumimoji="1" lang="zh-CN" altLang="en-US" dirty="0"/>
              <a:t>与特征向量：设</a:t>
            </a:r>
            <a:r>
              <a:rPr kumimoji="1" lang="en-US" altLang="zh-CN" dirty="0"/>
              <a:t>A</a:t>
            </a:r>
            <a:r>
              <a:rPr kumimoji="1" lang="zh-CN" altLang="en-US" dirty="0"/>
              <a:t>为</a:t>
            </a:r>
            <a:r>
              <a:rPr kumimoji="1" lang="en-US" altLang="zh-CN" dirty="0"/>
              <a:t>n</a:t>
            </a:r>
            <a:r>
              <a:rPr kumimoji="1" lang="zh-CN" altLang="en-US" dirty="0"/>
              <a:t>阶方阵，</a:t>
            </a:r>
            <a:r>
              <a:rPr kumimoji="1" lang="zh-CN" altLang="en-US" dirty="0" smtClean="0"/>
              <a:t>若数</a:t>
            </a:r>
            <a:r>
              <a:rPr lang="el-GR" altLang="zh-CN" dirty="0"/>
              <a:t>λ</a:t>
            </a:r>
            <a:r>
              <a:rPr kumimoji="1" lang="zh-CN" altLang="en-US" dirty="0" smtClean="0"/>
              <a:t> </a:t>
            </a:r>
            <a:r>
              <a:rPr kumimoji="1" lang="zh-CN" altLang="en-US" dirty="0"/>
              <a:t>和</a:t>
            </a:r>
            <a:r>
              <a:rPr kumimoji="1" lang="en-US" altLang="zh-CN" dirty="0"/>
              <a:t>n</a:t>
            </a:r>
            <a:r>
              <a:rPr kumimoji="1" lang="zh-CN" altLang="en-US" dirty="0"/>
              <a:t>维的非零列向量</a:t>
            </a:r>
            <a:r>
              <a:rPr kumimoji="1" lang="en-US" altLang="zh-CN" dirty="0"/>
              <a:t>x</a:t>
            </a:r>
            <a:r>
              <a:rPr kumimoji="1" lang="zh-CN" altLang="en-US" dirty="0"/>
              <a:t>，使关系式</a:t>
            </a:r>
            <a:r>
              <a:rPr kumimoji="1" lang="en-US" altLang="zh-CN" dirty="0"/>
              <a:t>Ax=</a:t>
            </a:r>
            <a:r>
              <a:rPr kumimoji="1" lang="en-US" altLang="zh-CN" dirty="0" err="1"/>
              <a:t>λx</a:t>
            </a:r>
            <a:r>
              <a:rPr kumimoji="1" lang="zh-CN" altLang="en-US" dirty="0"/>
              <a:t>成立，则称数</a:t>
            </a:r>
            <a:r>
              <a:rPr kumimoji="1" lang="en-US" altLang="zh-CN" dirty="0" err="1"/>
              <a:t>λ</a:t>
            </a:r>
            <a:r>
              <a:rPr kumimoji="1" lang="zh-CN" altLang="en-US" dirty="0"/>
              <a:t>为方阵</a:t>
            </a:r>
            <a:r>
              <a:rPr kumimoji="1" lang="en-US" altLang="zh-CN" dirty="0"/>
              <a:t>A</a:t>
            </a:r>
            <a:r>
              <a:rPr kumimoji="1" lang="zh-CN" altLang="en-US" dirty="0"/>
              <a:t>的特征值，非零向量</a:t>
            </a:r>
            <a:r>
              <a:rPr kumimoji="1" lang="en-US" altLang="zh-CN" dirty="0"/>
              <a:t>x</a:t>
            </a:r>
            <a:r>
              <a:rPr kumimoji="1" lang="zh-CN" altLang="en-US" dirty="0"/>
              <a:t>称为</a:t>
            </a:r>
            <a:r>
              <a:rPr kumimoji="1" lang="en-US" altLang="zh-CN" dirty="0"/>
              <a:t>A</a:t>
            </a:r>
            <a:r>
              <a:rPr kumimoji="1" lang="zh-CN" altLang="en-US" dirty="0"/>
              <a:t>的对应与</a:t>
            </a:r>
            <a:r>
              <a:rPr kumimoji="1" lang="zh-CN" altLang="en-US" dirty="0" smtClean="0"/>
              <a:t>特征值</a:t>
            </a:r>
            <a:r>
              <a:rPr lang="el-GR" altLang="zh-CN" dirty="0"/>
              <a:t>λ</a:t>
            </a:r>
            <a:r>
              <a:rPr kumimoji="1" lang="zh-CN" altLang="en-US" dirty="0" smtClean="0"/>
              <a:t>的</a:t>
            </a:r>
            <a:r>
              <a:rPr kumimoji="1" lang="zh-CN" altLang="en-US" dirty="0"/>
              <a:t>特征</a:t>
            </a:r>
            <a:r>
              <a:rPr kumimoji="1" lang="zh-CN" altLang="en-US" dirty="0" smtClean="0"/>
              <a:t>向量。</a:t>
            </a:r>
            <a:endParaRPr kumimoji="1" lang="en-US" altLang="zh-CN" dirty="0" smtClean="0"/>
          </a:p>
          <a:p>
            <a:endParaRPr kumimoji="1" lang="en-US" altLang="zh-CN" dirty="0"/>
          </a:p>
          <a:p>
            <a:r>
              <a:rPr kumimoji="1" lang="zh-CN" altLang="en-US" dirty="0" smtClean="0"/>
              <a:t>如何理解？</a:t>
            </a:r>
            <a:endParaRPr kumimoji="1" lang="en-US" altLang="zh-CN" dirty="0" smtClean="0"/>
          </a:p>
          <a:p>
            <a:endParaRPr kumimoji="1" lang="en-US" altLang="zh-CN" dirty="0"/>
          </a:p>
        </p:txBody>
      </p:sp>
      <p:pic>
        <p:nvPicPr>
          <p:cNvPr id="5" name="图片 4"/>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62405046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en-US" altLang="zh-CN" dirty="0" smtClean="0"/>
          </a:p>
          <a:p>
            <a:pPr lvl="1"/>
            <a:r>
              <a:rPr lang="zh-CN" altLang="en-US" b="1" dirty="0"/>
              <a:t>矩阵（</a:t>
            </a:r>
            <a:r>
              <a:rPr lang="en-US" altLang="zh-CN" b="1" dirty="0"/>
              <a:t>matrix</a:t>
            </a:r>
            <a:r>
              <a:rPr lang="zh-CN" altLang="en-US" b="1" dirty="0" smtClean="0"/>
              <a:t>）：</a:t>
            </a:r>
            <a:r>
              <a:rPr lang="zh-CN" altLang="en-US" dirty="0" smtClean="0"/>
              <a:t>矩阵</a:t>
            </a:r>
            <a:r>
              <a:rPr lang="zh-CN" altLang="en-US" dirty="0"/>
              <a:t>是具有相同特征和纬度的对象的集合，表现为一张二维数据表</a:t>
            </a:r>
            <a:r>
              <a:rPr lang="zh-CN" altLang="en-US" dirty="0" smtClean="0"/>
              <a:t>。</a:t>
            </a:r>
            <a:r>
              <a:rPr lang="zh-CN" altLang="en-US" dirty="0"/>
              <a:t>如果一个实数矩阵高度为</a:t>
            </a:r>
            <a:r>
              <a:rPr lang="en-US" altLang="zh-CN" dirty="0"/>
              <a:t>mm</a:t>
            </a:r>
            <a:r>
              <a:rPr lang="zh-CN" altLang="en-US" dirty="0"/>
              <a:t>，宽度为</a:t>
            </a:r>
            <a:r>
              <a:rPr lang="en-US" altLang="zh-CN" dirty="0" err="1"/>
              <a:t>nn</a:t>
            </a:r>
            <a:r>
              <a:rPr lang="zh-CN" altLang="en-US" dirty="0"/>
              <a:t>，那么定义</a:t>
            </a:r>
            <a:r>
              <a:rPr lang="en-US" altLang="zh-CN" dirty="0"/>
              <a:t>A</a:t>
            </a:r>
            <a:r>
              <a:rPr lang="zh-CN" altLang="en-US" dirty="0"/>
              <a:t>∈</a:t>
            </a:r>
            <a:r>
              <a:rPr lang="en-US" altLang="zh-CN" dirty="0" err="1" smtClean="0"/>
              <a:t>R</a:t>
            </a:r>
            <a:r>
              <a:rPr lang="en-US" altLang="zh-CN" baseline="-25000" dirty="0" err="1" smtClean="0"/>
              <a:t>m×n</a:t>
            </a:r>
            <a:r>
              <a:rPr lang="zh-CN" altLang="en-US" dirty="0"/>
              <a:t/>
            </a:r>
            <a:br>
              <a:rPr lang="zh-CN" altLang="en-US" dirty="0"/>
            </a:br>
            <a:endParaRPr lang="zh-CN" altLang="en-US" b="1" dirty="0"/>
          </a:p>
          <a:p>
            <a:pPr lvl="1"/>
            <a:r>
              <a:rPr lang="zh-CN" altLang="en-US" b="1" dirty="0"/>
              <a:t>张量（</a:t>
            </a:r>
            <a:r>
              <a:rPr lang="en-US" altLang="zh-CN" b="1" dirty="0"/>
              <a:t>tensor</a:t>
            </a:r>
            <a:r>
              <a:rPr lang="zh-CN" altLang="en-US" b="1" dirty="0" smtClean="0"/>
              <a:t>）：</a:t>
            </a:r>
            <a:r>
              <a:rPr lang="zh-CN" altLang="en-US" dirty="0"/>
              <a:t>在某些情况下，我们会讨论坐标超过两维的数组。一般地，一个数组中的元素分布在若干维坐标的规则网格中，我们将其称之为张量</a:t>
            </a:r>
            <a:r>
              <a:rPr lang="zh-CN" altLang="en-US" dirty="0" smtClean="0"/>
              <a:t>。</a:t>
            </a:r>
            <a:r>
              <a:rPr lang="zh-CN" altLang="en-US" dirty="0"/>
              <a:t>张量</a:t>
            </a:r>
            <a:r>
              <a:rPr lang="en-US" altLang="zh-CN" dirty="0" smtClean="0"/>
              <a:t>A</a:t>
            </a:r>
            <a:r>
              <a:rPr lang="zh-CN" altLang="en-US" dirty="0" smtClean="0"/>
              <a:t>中</a:t>
            </a:r>
            <a:r>
              <a:rPr lang="zh-CN" altLang="en-US" dirty="0"/>
              <a:t>坐标为</a:t>
            </a:r>
            <a:r>
              <a:rPr lang="en-US" altLang="zh-CN" dirty="0"/>
              <a:t>(</a:t>
            </a:r>
            <a:r>
              <a:rPr lang="en-US" altLang="zh-CN" dirty="0" err="1"/>
              <a:t>i,j,k</a:t>
            </a:r>
            <a:r>
              <a:rPr lang="en-US" altLang="zh-CN" dirty="0" smtClean="0"/>
              <a:t>)</a:t>
            </a:r>
            <a:r>
              <a:rPr lang="zh-CN" altLang="en-US" dirty="0" smtClean="0"/>
              <a:t>的</a:t>
            </a:r>
            <a:r>
              <a:rPr lang="zh-CN" altLang="en-US" dirty="0"/>
              <a:t>元素记作</a:t>
            </a:r>
            <a:r>
              <a:rPr lang="en-US" altLang="zh-CN" dirty="0" err="1" smtClean="0"/>
              <a:t>A</a:t>
            </a:r>
            <a:r>
              <a:rPr lang="en-US" altLang="zh-CN" baseline="-25000" dirty="0" err="1" smtClean="0"/>
              <a:t>i,j,k</a:t>
            </a:r>
            <a:endParaRPr lang="en-US" altLang="zh-CN" baseline="-25000" dirty="0" smtClean="0"/>
          </a:p>
          <a:p>
            <a:pPr lvl="1"/>
            <a:endParaRPr lang="en-US" altLang="zh-CN" b="1" baseline="-25000" dirty="0"/>
          </a:p>
          <a:p>
            <a:pPr lvl="2"/>
            <a:r>
              <a:rPr lang="en-US" altLang="zh-CN" b="1" baseline="-25000" dirty="0" err="1" smtClean="0"/>
              <a:t>tensorflow</a:t>
            </a:r>
            <a:endParaRPr lang="zh-CN" altLang="en-US" b="1" baseline="-25000" dirty="0"/>
          </a:p>
          <a:p>
            <a:pPr lvl="1"/>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505506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85" name="Text Box 53"/>
          <p:cNvSpPr txBox="1">
            <a:spLocks noChangeArrowheads="1"/>
          </p:cNvSpPr>
          <p:nvPr/>
        </p:nvSpPr>
        <p:spPr bwMode="auto">
          <a:xfrm>
            <a:off x="231070" y="1557867"/>
            <a:ext cx="5424663" cy="5086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685800" lvl="1" indent="-228600">
              <a:spcBef>
                <a:spcPts val="500"/>
              </a:spcBef>
              <a:buSzPct val="90000"/>
              <a:buFont typeface="Arial"/>
              <a:buChar char="•"/>
            </a:pPr>
            <a:r>
              <a:rPr lang="zh-CN" altLang="en-US" sz="2400" b="1" dirty="0">
                <a:solidFill>
                  <a:schemeClr val="tx1">
                    <a:lumMod val="75000"/>
                    <a:lumOff val="25000"/>
                  </a:schemeClr>
                </a:solidFill>
              </a:rPr>
              <a:t>旋转变换的目的是为了使得</a:t>
            </a:r>
            <a:r>
              <a:rPr lang="en-US" altLang="zh-CN" sz="2400" b="1" dirty="0">
                <a:solidFill>
                  <a:schemeClr val="tx1">
                    <a:lumMod val="75000"/>
                    <a:lumOff val="25000"/>
                  </a:schemeClr>
                </a:solidFill>
              </a:rPr>
              <a:t>n</a:t>
            </a:r>
            <a:r>
              <a:rPr lang="zh-CN" altLang="en-US" sz="2400" b="1" dirty="0">
                <a:solidFill>
                  <a:schemeClr val="tx1">
                    <a:lumMod val="75000"/>
                    <a:lumOff val="25000"/>
                  </a:schemeClr>
                </a:solidFill>
              </a:rPr>
              <a:t>个样本点在</a:t>
            </a:r>
            <a:r>
              <a:rPr lang="en-US" altLang="zh-CN" sz="2400" b="1" dirty="0">
                <a:solidFill>
                  <a:schemeClr val="tx1">
                    <a:lumMod val="75000"/>
                    <a:lumOff val="25000"/>
                  </a:schemeClr>
                </a:solidFill>
              </a:rPr>
              <a:t>F1</a:t>
            </a:r>
            <a:r>
              <a:rPr lang="zh-CN" altLang="en-US" sz="2400" b="1" dirty="0">
                <a:solidFill>
                  <a:schemeClr val="tx1">
                    <a:lumMod val="75000"/>
                    <a:lumOff val="25000"/>
                  </a:schemeClr>
                </a:solidFill>
              </a:rPr>
              <a:t>轴方向上的离散程度最大，即</a:t>
            </a:r>
            <a:r>
              <a:rPr lang="en-US" altLang="zh-CN" sz="2400" b="1" dirty="0">
                <a:solidFill>
                  <a:schemeClr val="tx1">
                    <a:lumMod val="75000"/>
                    <a:lumOff val="25000"/>
                  </a:schemeClr>
                </a:solidFill>
              </a:rPr>
              <a:t>F1</a:t>
            </a:r>
            <a:r>
              <a:rPr lang="zh-CN" altLang="en-US" sz="2400" b="1" dirty="0">
                <a:solidFill>
                  <a:schemeClr val="tx1">
                    <a:lumMod val="75000"/>
                    <a:lumOff val="25000"/>
                  </a:schemeClr>
                </a:solidFill>
              </a:rPr>
              <a:t>的方差最大，变量</a:t>
            </a:r>
            <a:r>
              <a:rPr lang="en-US" altLang="zh-CN" sz="2400" b="1" dirty="0">
                <a:solidFill>
                  <a:schemeClr val="tx1">
                    <a:lumMod val="75000"/>
                    <a:lumOff val="25000"/>
                  </a:schemeClr>
                </a:solidFill>
              </a:rPr>
              <a:t>F1</a:t>
            </a:r>
            <a:r>
              <a:rPr lang="zh-CN" altLang="en-US" sz="2400" b="1" dirty="0">
                <a:solidFill>
                  <a:schemeClr val="tx1">
                    <a:lumMod val="75000"/>
                    <a:lumOff val="25000"/>
                  </a:schemeClr>
                </a:solidFill>
              </a:rPr>
              <a:t>代表了原始数据的绝大部分信息，在研究某经济问题时，即使不考虑变量</a:t>
            </a:r>
            <a:r>
              <a:rPr lang="en-US" altLang="zh-CN" sz="2400" b="1" dirty="0">
                <a:solidFill>
                  <a:schemeClr val="tx1">
                    <a:lumMod val="75000"/>
                    <a:lumOff val="25000"/>
                  </a:schemeClr>
                </a:solidFill>
              </a:rPr>
              <a:t>F2</a:t>
            </a:r>
            <a:r>
              <a:rPr lang="zh-CN" altLang="en-US" sz="2400" b="1" dirty="0">
                <a:solidFill>
                  <a:schemeClr val="tx1">
                    <a:lumMod val="75000"/>
                    <a:lumOff val="25000"/>
                  </a:schemeClr>
                </a:solidFill>
              </a:rPr>
              <a:t>也损失不多的信息。</a:t>
            </a:r>
          </a:p>
          <a:p>
            <a:pPr marL="685800" lvl="1" indent="-228600">
              <a:spcBef>
                <a:spcPts val="500"/>
              </a:spcBef>
              <a:buSzPct val="90000"/>
              <a:buFont typeface="Arial"/>
              <a:buChar char="•"/>
            </a:pPr>
            <a:r>
              <a:rPr lang="en-US" altLang="zh-CN" sz="2400" b="1" dirty="0" smtClean="0">
                <a:solidFill>
                  <a:schemeClr val="tx1">
                    <a:lumMod val="75000"/>
                    <a:lumOff val="25000"/>
                  </a:schemeClr>
                </a:solidFill>
              </a:rPr>
              <a:t>F1</a:t>
            </a:r>
            <a:r>
              <a:rPr lang="zh-CN" altLang="en-US" sz="2400" b="1" dirty="0">
                <a:solidFill>
                  <a:schemeClr val="tx1">
                    <a:lumMod val="75000"/>
                    <a:lumOff val="25000"/>
                  </a:schemeClr>
                </a:solidFill>
              </a:rPr>
              <a:t>称为第一主成分，</a:t>
            </a:r>
            <a:r>
              <a:rPr lang="en-US" altLang="zh-CN" sz="2400" b="1" dirty="0">
                <a:solidFill>
                  <a:schemeClr val="tx1">
                    <a:lumMod val="75000"/>
                    <a:lumOff val="25000"/>
                  </a:schemeClr>
                </a:solidFill>
              </a:rPr>
              <a:t>F2</a:t>
            </a:r>
            <a:r>
              <a:rPr lang="zh-CN" altLang="en-US" sz="2400" b="1" dirty="0">
                <a:solidFill>
                  <a:schemeClr val="tx1">
                    <a:lumMod val="75000"/>
                    <a:lumOff val="25000"/>
                  </a:schemeClr>
                </a:solidFill>
              </a:rPr>
              <a:t>称为第二主成分</a:t>
            </a:r>
            <a:r>
              <a:rPr lang="zh-CN" altLang="en-US" sz="2400" b="1" dirty="0" smtClean="0">
                <a:solidFill>
                  <a:schemeClr val="tx1">
                    <a:lumMod val="75000"/>
                    <a:lumOff val="25000"/>
                  </a:schemeClr>
                </a:solidFill>
              </a:rPr>
              <a:t>。</a:t>
            </a:r>
            <a:endParaRPr lang="en-US" altLang="zh-CN" sz="2400" b="1" dirty="0" smtClean="0">
              <a:solidFill>
                <a:schemeClr val="tx1">
                  <a:lumMod val="75000"/>
                  <a:lumOff val="25000"/>
                </a:schemeClr>
              </a:solidFill>
            </a:endParaRPr>
          </a:p>
          <a:p>
            <a:pPr marL="685800" lvl="1" indent="-228600">
              <a:spcBef>
                <a:spcPts val="500"/>
              </a:spcBef>
              <a:buSzPct val="90000"/>
              <a:buFont typeface="Arial"/>
              <a:buChar char="•"/>
            </a:pPr>
            <a:endParaRPr lang="en-US" altLang="zh-CN" sz="2400" b="1" dirty="0">
              <a:solidFill>
                <a:schemeClr val="tx1">
                  <a:lumMod val="75000"/>
                  <a:lumOff val="25000"/>
                </a:schemeClr>
              </a:solidFill>
            </a:endParaRPr>
          </a:p>
          <a:p>
            <a:pPr marL="685800" lvl="1" indent="-228600">
              <a:spcBef>
                <a:spcPts val="500"/>
              </a:spcBef>
              <a:buSzPct val="90000"/>
              <a:buFont typeface="Arial"/>
              <a:buChar char="•"/>
            </a:pPr>
            <a:r>
              <a:rPr lang="zh-CN" altLang="en-US" sz="2400" dirty="0"/>
              <a:t>特征值的大小代表了矩阵正交化之后所对应特征向量对于整个矩阵的贡献</a:t>
            </a:r>
            <a:r>
              <a:rPr lang="zh-CN" altLang="en-US" sz="2400" dirty="0" smtClean="0"/>
              <a:t>程度。特征向量就是旋转的新坐标体系。</a:t>
            </a:r>
            <a:endParaRPr lang="zh-CN" altLang="en-US" sz="2400" b="1" dirty="0">
              <a:solidFill>
                <a:schemeClr val="tx1">
                  <a:lumMod val="75000"/>
                  <a:lumOff val="25000"/>
                </a:schemeClr>
              </a:solidFill>
            </a:endParaRPr>
          </a:p>
        </p:txBody>
      </p:sp>
      <p:pic>
        <p:nvPicPr>
          <p:cNvPr id="51" name="图片 50"/>
          <p:cNvPicPr>
            <a:picLocks noChangeAspect="1"/>
          </p:cNvPicPr>
          <p:nvPr/>
        </p:nvPicPr>
        <p:blipFill>
          <a:blip r:embed="rId2"/>
          <a:stretch>
            <a:fillRect/>
          </a:stretch>
        </p:blipFill>
        <p:spPr>
          <a:xfrm>
            <a:off x="793275" y="216631"/>
            <a:ext cx="2111022" cy="1077711"/>
          </a:xfrm>
          <a:prstGeom prst="rect">
            <a:avLst/>
          </a:prstGeom>
        </p:spPr>
      </p:pic>
      <p:pic>
        <p:nvPicPr>
          <p:cNvPr id="3" name="图片 2"/>
          <p:cNvPicPr>
            <a:picLocks noChangeAspect="1"/>
          </p:cNvPicPr>
          <p:nvPr/>
        </p:nvPicPr>
        <p:blipFill>
          <a:blip r:embed="rId3"/>
          <a:stretch>
            <a:fillRect/>
          </a:stretch>
        </p:blipFill>
        <p:spPr>
          <a:xfrm>
            <a:off x="6303433" y="897466"/>
            <a:ext cx="4656903" cy="4709583"/>
          </a:xfrm>
          <a:prstGeom prst="rect">
            <a:avLst/>
          </a:prstGeom>
        </p:spPr>
      </p:pic>
    </p:spTree>
    <p:extLst>
      <p:ext uri="{BB962C8B-B14F-4D97-AF65-F5344CB8AC3E}">
        <p14:creationId xmlns:p14="http://schemas.microsoft.com/office/powerpoint/2010/main" val="1516947567"/>
      </p:ext>
    </p:extLst>
  </p:cSld>
  <p:clrMapOvr>
    <a:masterClrMapping/>
  </p:clrMapOvr>
  <p:transition spd="med">
    <p:strips dir="l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特征值和特征向量</a:t>
            </a:r>
          </a:p>
        </p:txBody>
      </p:sp>
      <p:sp>
        <p:nvSpPr>
          <p:cNvPr id="3" name="内容占位符 2"/>
          <p:cNvSpPr>
            <a:spLocks noGrp="1"/>
          </p:cNvSpPr>
          <p:nvPr>
            <p:ph idx="1"/>
          </p:nvPr>
        </p:nvSpPr>
        <p:spPr/>
        <p:txBody>
          <a:bodyPr>
            <a:normAutofit/>
          </a:bodyPr>
          <a:lstStyle/>
          <a:p>
            <a:r>
              <a:rPr lang="zh-CN" altLang="en-US" b="1" dirty="0" smtClean="0"/>
              <a:t>对称矩阵的特征值、特征向量</a:t>
            </a:r>
            <a:endParaRPr lang="en-US" altLang="zh-CN" b="1" dirty="0" smtClean="0"/>
          </a:p>
          <a:p>
            <a:endParaRPr lang="en-US" altLang="zh-CN" b="1" dirty="0" smtClean="0"/>
          </a:p>
          <a:p>
            <a:pPr lvl="1"/>
            <a:r>
              <a:rPr lang="zh-CN" altLang="en-US" b="1" dirty="0" smtClean="0"/>
              <a:t>协方差矩阵、转移概率矩阵等</a:t>
            </a:r>
            <a:endParaRPr lang="en-US" altLang="zh-CN" b="1" dirty="0" smtClean="0"/>
          </a:p>
          <a:p>
            <a:pPr lvl="1"/>
            <a:endParaRPr lang="en-US" altLang="zh-CN" b="1" dirty="0"/>
          </a:p>
          <a:p>
            <a:pPr lvl="1"/>
            <a:r>
              <a:rPr lang="zh-CN" altLang="en-US" dirty="0" smtClean="0"/>
              <a:t>实对称</a:t>
            </a:r>
            <a:r>
              <a:rPr lang="zh-CN" altLang="en-US" dirty="0"/>
              <a:t>矩阵的属于不同特征值的特征向量是正交</a:t>
            </a:r>
            <a:r>
              <a:rPr lang="zh-CN" altLang="en-US" dirty="0" smtClean="0"/>
              <a:t>的。</a:t>
            </a:r>
            <a:endParaRPr lang="en-US" altLang="zh-CN" dirty="0" smtClean="0"/>
          </a:p>
          <a:p>
            <a:pPr lvl="1"/>
            <a:endParaRPr lang="en-US" altLang="zh-CN" b="1" dirty="0"/>
          </a:p>
          <a:p>
            <a:pPr lvl="1"/>
            <a:r>
              <a:rPr lang="pl-PL" altLang="zh-CN" b="1" dirty="0"/>
              <a:t>A</a:t>
            </a:r>
            <a:r>
              <a:rPr lang="pl-PL" altLang="zh-CN" dirty="0"/>
              <a:t> * </a:t>
            </a:r>
            <a:r>
              <a:rPr lang="pl-PL" altLang="zh-CN" b="1" dirty="0"/>
              <a:t>p1</a:t>
            </a:r>
            <a:r>
              <a:rPr lang="pl-PL" altLang="zh-CN" dirty="0"/>
              <a:t> =  λ1 * </a:t>
            </a:r>
            <a:r>
              <a:rPr lang="pl-PL" altLang="zh-CN" b="1" dirty="0"/>
              <a:t>p1 </a:t>
            </a:r>
            <a:endParaRPr lang="pl-PL" altLang="zh-CN" dirty="0"/>
          </a:p>
          <a:p>
            <a:pPr lvl="1"/>
            <a:r>
              <a:rPr lang="pl-PL" altLang="zh-CN" b="1" dirty="0"/>
              <a:t>A </a:t>
            </a:r>
            <a:r>
              <a:rPr lang="pl-PL" altLang="zh-CN" dirty="0"/>
              <a:t>* </a:t>
            </a:r>
            <a:r>
              <a:rPr lang="pl-PL" altLang="zh-CN" b="1" dirty="0"/>
              <a:t>p2</a:t>
            </a:r>
            <a:r>
              <a:rPr lang="pl-PL" altLang="zh-CN" dirty="0"/>
              <a:t> =  λ2 * </a:t>
            </a:r>
            <a:r>
              <a:rPr lang="pl-PL" altLang="zh-CN" b="1" dirty="0"/>
              <a:t>p2 </a:t>
            </a:r>
            <a:endParaRPr lang="pl-PL" altLang="zh-CN" dirty="0"/>
          </a:p>
          <a:p>
            <a:pPr lvl="1"/>
            <a:r>
              <a:rPr lang="zh-CN" altLang="pl-PL" dirty="0"/>
              <a:t>如</a:t>
            </a:r>
            <a:r>
              <a:rPr lang="pl-PL" altLang="zh-CN" b="1" dirty="0"/>
              <a:t>p1</a:t>
            </a:r>
            <a:r>
              <a:rPr lang="zh-CN" altLang="pl-PL" dirty="0"/>
              <a:t>和</a:t>
            </a:r>
            <a:r>
              <a:rPr lang="pl-PL" altLang="zh-CN" b="1" dirty="0"/>
              <a:t>p2</a:t>
            </a:r>
            <a:r>
              <a:rPr lang="zh-CN" altLang="pl-PL" dirty="0"/>
              <a:t>正交，则必有</a:t>
            </a:r>
            <a:r>
              <a:rPr lang="pl-PL" altLang="zh-CN" b="1" dirty="0"/>
              <a:t>p1'</a:t>
            </a:r>
            <a:r>
              <a:rPr lang="pl-PL" altLang="zh-CN" dirty="0"/>
              <a:t> *</a:t>
            </a:r>
            <a:r>
              <a:rPr lang="pl-PL" altLang="zh-CN" b="1" dirty="0"/>
              <a:t> p2</a:t>
            </a:r>
            <a:r>
              <a:rPr lang="pl-PL" altLang="zh-CN" dirty="0"/>
              <a:t> = 0</a:t>
            </a:r>
          </a:p>
          <a:p>
            <a:pPr lvl="1"/>
            <a:endParaRPr lang="zh-CN" altLang="en-US" b="1" dirty="0"/>
          </a:p>
          <a:p>
            <a:pPr lvl="1"/>
            <a:endParaRPr lang="en-US" altLang="zh-CN" b="1" dirty="0"/>
          </a:p>
          <a:p>
            <a:endParaRPr lang="zh-CN" altLang="en-US" b="1" dirty="0"/>
          </a:p>
          <a:p>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9289188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特征值和特征向量</a:t>
            </a:r>
          </a:p>
        </p:txBody>
      </p:sp>
      <p:pic>
        <p:nvPicPr>
          <p:cNvPr id="5" name="内容占位符 4"/>
          <p:cNvPicPr>
            <a:picLocks noGrp="1" noChangeAspect="1"/>
          </p:cNvPicPr>
          <p:nvPr>
            <p:ph idx="1"/>
          </p:nvPr>
        </p:nvPicPr>
        <p:blipFill>
          <a:blip r:embed="rId2"/>
          <a:stretch>
            <a:fillRect/>
          </a:stretch>
        </p:blipFill>
        <p:spPr>
          <a:xfrm>
            <a:off x="1035050" y="2338553"/>
            <a:ext cx="1689100" cy="914400"/>
          </a:xfrm>
          <a:prstGeom prst="rect">
            <a:avLst/>
          </a:prstGeom>
        </p:spPr>
      </p:pic>
      <p:pic>
        <p:nvPicPr>
          <p:cNvPr id="4" name="图片 3"/>
          <p:cNvPicPr>
            <a:picLocks noChangeAspect="1"/>
          </p:cNvPicPr>
          <p:nvPr/>
        </p:nvPicPr>
        <p:blipFill>
          <a:blip r:embed="rId3"/>
          <a:stretch>
            <a:fillRect/>
          </a:stretch>
        </p:blipFill>
        <p:spPr>
          <a:xfrm>
            <a:off x="824089" y="238134"/>
            <a:ext cx="2111022" cy="1077711"/>
          </a:xfrm>
          <a:prstGeom prst="rect">
            <a:avLst/>
          </a:prstGeom>
        </p:spPr>
      </p:pic>
      <p:sp>
        <p:nvSpPr>
          <p:cNvPr id="6" name="文本框 5"/>
          <p:cNvSpPr txBox="1"/>
          <p:nvPr/>
        </p:nvSpPr>
        <p:spPr>
          <a:xfrm>
            <a:off x="1168400" y="1642533"/>
            <a:ext cx="877163" cy="369332"/>
          </a:xfrm>
          <a:prstGeom prst="rect">
            <a:avLst/>
          </a:prstGeom>
          <a:noFill/>
        </p:spPr>
        <p:txBody>
          <a:bodyPr wrap="none" rtlCol="0">
            <a:spAutoFit/>
          </a:bodyPr>
          <a:lstStyle/>
          <a:p>
            <a:r>
              <a:rPr kumimoji="1" lang="zh-CN" altLang="en-US" dirty="0" smtClean="0"/>
              <a:t>求法：</a:t>
            </a:r>
            <a:endParaRPr kumimoji="1" lang="zh-CN" altLang="en-US" dirty="0"/>
          </a:p>
        </p:txBody>
      </p:sp>
      <p:pic>
        <p:nvPicPr>
          <p:cNvPr id="7" name="图片 6"/>
          <p:cNvPicPr>
            <a:picLocks noChangeAspect="1"/>
          </p:cNvPicPr>
          <p:nvPr/>
        </p:nvPicPr>
        <p:blipFill>
          <a:blip r:embed="rId4"/>
          <a:stretch>
            <a:fillRect/>
          </a:stretch>
        </p:blipFill>
        <p:spPr>
          <a:xfrm>
            <a:off x="1181100" y="3780361"/>
            <a:ext cx="3086100" cy="990600"/>
          </a:xfrm>
          <a:prstGeom prst="rect">
            <a:avLst/>
          </a:prstGeom>
        </p:spPr>
      </p:pic>
      <p:pic>
        <p:nvPicPr>
          <p:cNvPr id="8" name="图片 7"/>
          <p:cNvPicPr>
            <a:picLocks noChangeAspect="1"/>
          </p:cNvPicPr>
          <p:nvPr/>
        </p:nvPicPr>
        <p:blipFill>
          <a:blip r:embed="rId5"/>
          <a:stretch>
            <a:fillRect/>
          </a:stretch>
        </p:blipFill>
        <p:spPr>
          <a:xfrm>
            <a:off x="7092950" y="2338553"/>
            <a:ext cx="2857500" cy="711200"/>
          </a:xfrm>
          <a:prstGeom prst="rect">
            <a:avLst/>
          </a:prstGeom>
        </p:spPr>
      </p:pic>
      <p:pic>
        <p:nvPicPr>
          <p:cNvPr id="9" name="图片 8"/>
          <p:cNvPicPr>
            <a:picLocks noChangeAspect="1"/>
          </p:cNvPicPr>
          <p:nvPr/>
        </p:nvPicPr>
        <p:blipFill>
          <a:blip r:embed="rId6"/>
          <a:stretch>
            <a:fillRect/>
          </a:stretch>
        </p:blipFill>
        <p:spPr>
          <a:xfrm>
            <a:off x="4267200" y="2338553"/>
            <a:ext cx="1282700" cy="558800"/>
          </a:xfrm>
          <a:prstGeom prst="rect">
            <a:avLst/>
          </a:prstGeom>
        </p:spPr>
      </p:pic>
      <p:sp>
        <p:nvSpPr>
          <p:cNvPr id="10" name="右箭头 9"/>
          <p:cNvSpPr/>
          <p:nvPr/>
        </p:nvSpPr>
        <p:spPr>
          <a:xfrm>
            <a:off x="3166533" y="2617953"/>
            <a:ext cx="609600"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右箭头 10"/>
          <p:cNvSpPr/>
          <p:nvPr/>
        </p:nvSpPr>
        <p:spPr>
          <a:xfrm>
            <a:off x="6316133" y="2617953"/>
            <a:ext cx="609600"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7"/>
          <a:stretch>
            <a:fillRect/>
          </a:stretch>
        </p:blipFill>
        <p:spPr>
          <a:xfrm>
            <a:off x="5549900" y="3963893"/>
            <a:ext cx="2794000" cy="469900"/>
          </a:xfrm>
          <a:prstGeom prst="rect">
            <a:avLst/>
          </a:prstGeom>
        </p:spPr>
      </p:pic>
      <p:sp>
        <p:nvSpPr>
          <p:cNvPr id="13" name="右箭头 12"/>
          <p:cNvSpPr/>
          <p:nvPr/>
        </p:nvSpPr>
        <p:spPr>
          <a:xfrm>
            <a:off x="4603750" y="4240813"/>
            <a:ext cx="609600"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05897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特征值和特征向量</a:t>
            </a:r>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pic>
        <p:nvPicPr>
          <p:cNvPr id="5" name="图片 4"/>
          <p:cNvPicPr>
            <a:picLocks noChangeAspect="1"/>
          </p:cNvPicPr>
          <p:nvPr/>
        </p:nvPicPr>
        <p:blipFill rotWithShape="1">
          <a:blip r:embed="rId3"/>
          <a:srcRect r="77693"/>
          <a:stretch/>
        </p:blipFill>
        <p:spPr>
          <a:xfrm>
            <a:off x="845961" y="1847850"/>
            <a:ext cx="932039" cy="1638300"/>
          </a:xfrm>
          <a:prstGeom prst="rect">
            <a:avLst/>
          </a:prstGeom>
        </p:spPr>
      </p:pic>
      <p:pic>
        <p:nvPicPr>
          <p:cNvPr id="6" name="图片 5"/>
          <p:cNvPicPr>
            <a:picLocks noChangeAspect="1"/>
          </p:cNvPicPr>
          <p:nvPr/>
        </p:nvPicPr>
        <p:blipFill>
          <a:blip r:embed="rId4"/>
          <a:stretch>
            <a:fillRect/>
          </a:stretch>
        </p:blipFill>
        <p:spPr>
          <a:xfrm>
            <a:off x="1845734" y="2118783"/>
            <a:ext cx="508000" cy="1130300"/>
          </a:xfrm>
          <a:prstGeom prst="rect">
            <a:avLst/>
          </a:prstGeom>
        </p:spPr>
      </p:pic>
      <p:pic>
        <p:nvPicPr>
          <p:cNvPr id="7" name="图片 6"/>
          <p:cNvPicPr>
            <a:picLocks noChangeAspect="1"/>
          </p:cNvPicPr>
          <p:nvPr/>
        </p:nvPicPr>
        <p:blipFill>
          <a:blip r:embed="rId5"/>
          <a:stretch>
            <a:fillRect/>
          </a:stretch>
        </p:blipFill>
        <p:spPr>
          <a:xfrm>
            <a:off x="4574117" y="2184400"/>
            <a:ext cx="3009900" cy="965200"/>
          </a:xfrm>
          <a:prstGeom prst="rect">
            <a:avLst/>
          </a:prstGeom>
        </p:spPr>
      </p:pic>
      <p:sp>
        <p:nvSpPr>
          <p:cNvPr id="8" name="右箭头 7"/>
          <p:cNvSpPr/>
          <p:nvPr/>
        </p:nvSpPr>
        <p:spPr>
          <a:xfrm>
            <a:off x="3166533" y="2617953"/>
            <a:ext cx="609600"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右箭头 8"/>
          <p:cNvSpPr/>
          <p:nvPr/>
        </p:nvSpPr>
        <p:spPr>
          <a:xfrm>
            <a:off x="3183466" y="4006487"/>
            <a:ext cx="609600"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p:cNvPicPr>
            <a:picLocks noChangeAspect="1"/>
          </p:cNvPicPr>
          <p:nvPr/>
        </p:nvPicPr>
        <p:blipFill>
          <a:blip r:embed="rId6"/>
          <a:stretch>
            <a:fillRect/>
          </a:stretch>
        </p:blipFill>
        <p:spPr>
          <a:xfrm>
            <a:off x="4574117" y="3619137"/>
            <a:ext cx="3060700" cy="952500"/>
          </a:xfrm>
          <a:prstGeom prst="rect">
            <a:avLst/>
          </a:prstGeom>
        </p:spPr>
      </p:pic>
      <p:pic>
        <p:nvPicPr>
          <p:cNvPr id="11" name="图片 10"/>
          <p:cNvPicPr>
            <a:picLocks noChangeAspect="1"/>
          </p:cNvPicPr>
          <p:nvPr/>
        </p:nvPicPr>
        <p:blipFill>
          <a:blip r:embed="rId7"/>
          <a:stretch>
            <a:fillRect/>
          </a:stretch>
        </p:blipFill>
        <p:spPr>
          <a:xfrm>
            <a:off x="9389533" y="2118783"/>
            <a:ext cx="1371600" cy="914400"/>
          </a:xfrm>
          <a:prstGeom prst="rect">
            <a:avLst/>
          </a:prstGeom>
        </p:spPr>
      </p:pic>
      <p:sp>
        <p:nvSpPr>
          <p:cNvPr id="12" name="右箭头 11"/>
          <p:cNvSpPr/>
          <p:nvPr/>
        </p:nvSpPr>
        <p:spPr>
          <a:xfrm>
            <a:off x="8204199" y="2506133"/>
            <a:ext cx="609600"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p:nvPicPr>
        <p:blipFill>
          <a:blip r:embed="rId8"/>
          <a:stretch>
            <a:fillRect/>
          </a:stretch>
        </p:blipFill>
        <p:spPr>
          <a:xfrm>
            <a:off x="9389533" y="3515420"/>
            <a:ext cx="1206500" cy="787400"/>
          </a:xfrm>
          <a:prstGeom prst="rect">
            <a:avLst/>
          </a:prstGeom>
        </p:spPr>
      </p:pic>
      <p:sp>
        <p:nvSpPr>
          <p:cNvPr id="14" name="右箭头 13"/>
          <p:cNvSpPr/>
          <p:nvPr/>
        </p:nvSpPr>
        <p:spPr>
          <a:xfrm>
            <a:off x="8204199" y="3909120"/>
            <a:ext cx="609600" cy="177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520181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SVD</a:t>
            </a:r>
            <a:r>
              <a:rPr kumimoji="1" lang="zh-CN" altLang="en-US" dirty="0" smtClean="0"/>
              <a:t> 分解</a:t>
            </a:r>
            <a:endParaRPr kumimoji="1" lang="zh-CN" altLang="en-US" dirty="0"/>
          </a:p>
        </p:txBody>
      </p:sp>
      <p:sp>
        <p:nvSpPr>
          <p:cNvPr id="3" name="内容占位符 2"/>
          <p:cNvSpPr>
            <a:spLocks noGrp="1"/>
          </p:cNvSpPr>
          <p:nvPr>
            <p:ph idx="1"/>
          </p:nvPr>
        </p:nvSpPr>
        <p:spPr/>
        <p:txBody>
          <a:bodyPr>
            <a:normAutofit/>
          </a:bodyPr>
          <a:lstStyle/>
          <a:p>
            <a:endParaRPr kumimoji="1" lang="en-US" altLang="zh-CN" dirty="0"/>
          </a:p>
          <a:p>
            <a:r>
              <a:rPr kumimoji="1" lang="zh-CN" altLang="en-US" dirty="0"/>
              <a:t>假设</a:t>
            </a:r>
            <a:r>
              <a:rPr kumimoji="1" lang="en-US" altLang="zh-CN" dirty="0"/>
              <a:t>M</a:t>
            </a:r>
            <a:r>
              <a:rPr kumimoji="1" lang="zh-CN" altLang="en-US" dirty="0"/>
              <a:t>是一个</a:t>
            </a:r>
            <a:r>
              <a:rPr kumimoji="1" lang="en-US" altLang="zh-CN" dirty="0" err="1"/>
              <a:t>m×n</a:t>
            </a:r>
            <a:r>
              <a:rPr kumimoji="1" lang="zh-CN" altLang="en-US" dirty="0" smtClean="0"/>
              <a:t>阶矩阵</a:t>
            </a:r>
            <a:r>
              <a:rPr kumimoji="1" lang="zh-CN" altLang="en-US" dirty="0"/>
              <a:t>（</a:t>
            </a:r>
            <a:r>
              <a:rPr kumimoji="1" lang="zh-CN" altLang="en-US" dirty="0" smtClean="0"/>
              <a:t>任意的</a:t>
            </a:r>
            <a:r>
              <a:rPr kumimoji="1" lang="zh-CN" altLang="en-US" dirty="0"/>
              <a:t>）</a:t>
            </a:r>
            <a:r>
              <a:rPr kumimoji="1" lang="zh-CN" altLang="en-US" dirty="0" smtClean="0"/>
              <a:t>，</a:t>
            </a:r>
            <a:r>
              <a:rPr kumimoji="1" lang="zh-CN" altLang="en-US" dirty="0"/>
              <a:t>其中的元素</a:t>
            </a:r>
            <a:r>
              <a:rPr kumimoji="1" lang="zh-CN" altLang="en-US" dirty="0" smtClean="0"/>
              <a:t>全部实数。</a:t>
            </a:r>
            <a:r>
              <a:rPr kumimoji="1" lang="zh-CN" altLang="en-US" dirty="0"/>
              <a:t>如此则存在一个分解使得 </a:t>
            </a:r>
            <a:r>
              <a:rPr kumimoji="1" lang="zh-CN" altLang="en-US" dirty="0" smtClean="0"/>
              <a:t>：</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smtClean="0"/>
          </a:p>
          <a:p>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4286250" y="3213476"/>
            <a:ext cx="5560060" cy="2026663"/>
          </a:xfrm>
          <a:prstGeom prst="rect">
            <a:avLst/>
          </a:prstGeom>
        </p:spPr>
      </p:pic>
      <p:pic>
        <p:nvPicPr>
          <p:cNvPr id="5" name="图片 4"/>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68596845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endParaRPr kumimoji="1" lang="en-US" altLang="zh-CN" dirty="0" smtClean="0"/>
          </a:p>
          <a:p>
            <a:endParaRPr kumimoji="1" lang="en-US" altLang="zh-CN" dirty="0"/>
          </a:p>
          <a:p>
            <a:endParaRPr kumimoji="1" lang="en-US" altLang="zh-CN" dirty="0" smtClean="0"/>
          </a:p>
          <a:p>
            <a:endParaRPr kumimoji="1" lang="en-US" altLang="zh-CN" dirty="0"/>
          </a:p>
          <a:p>
            <a:r>
              <a:rPr kumimoji="1" lang="zh-CN" altLang="en-US" dirty="0"/>
              <a:t>将上述矩阵展开</a:t>
            </a:r>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pic>
        <p:nvPicPr>
          <p:cNvPr id="5" name="图片 4"/>
          <p:cNvPicPr>
            <a:picLocks noChangeAspect="1"/>
          </p:cNvPicPr>
          <p:nvPr/>
        </p:nvPicPr>
        <p:blipFill>
          <a:blip r:embed="rId3"/>
          <a:stretch>
            <a:fillRect/>
          </a:stretch>
        </p:blipFill>
        <p:spPr>
          <a:xfrm>
            <a:off x="1155700" y="1349298"/>
            <a:ext cx="8864600" cy="2070100"/>
          </a:xfrm>
          <a:prstGeom prst="rect">
            <a:avLst/>
          </a:prstGeom>
        </p:spPr>
      </p:pic>
      <p:pic>
        <p:nvPicPr>
          <p:cNvPr id="6" name="图片 5"/>
          <p:cNvPicPr>
            <a:picLocks noChangeAspect="1"/>
          </p:cNvPicPr>
          <p:nvPr/>
        </p:nvPicPr>
        <p:blipFill>
          <a:blip r:embed="rId4"/>
          <a:stretch>
            <a:fillRect/>
          </a:stretch>
        </p:blipFill>
        <p:spPr>
          <a:xfrm>
            <a:off x="1282700" y="4379080"/>
            <a:ext cx="8102600" cy="838200"/>
          </a:xfrm>
          <a:prstGeom prst="rect">
            <a:avLst/>
          </a:prstGeom>
        </p:spPr>
      </p:pic>
    </p:spTree>
    <p:extLst>
      <p:ext uri="{BB962C8B-B14F-4D97-AF65-F5344CB8AC3E}">
        <p14:creationId xmlns:p14="http://schemas.microsoft.com/office/powerpoint/2010/main" val="41157453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SVD</a:t>
            </a:r>
            <a:r>
              <a:rPr kumimoji="1" lang="zh-CN" altLang="en-US" dirty="0" smtClean="0"/>
              <a:t>分解</a:t>
            </a:r>
            <a:endParaRPr kumimoji="1" lang="zh-CN" altLang="en-US" dirty="0"/>
          </a:p>
        </p:txBody>
      </p:sp>
      <p:pic>
        <p:nvPicPr>
          <p:cNvPr id="4" name="图片 3"/>
          <p:cNvPicPr>
            <a:picLocks noChangeAspect="1"/>
          </p:cNvPicPr>
          <p:nvPr/>
        </p:nvPicPr>
        <p:blipFill>
          <a:blip r:embed="rId2"/>
          <a:stretch>
            <a:fillRect/>
          </a:stretch>
        </p:blipFill>
        <p:spPr>
          <a:xfrm>
            <a:off x="414347" y="1924333"/>
            <a:ext cx="6374277" cy="3675557"/>
          </a:xfrm>
          <a:prstGeom prst="rect">
            <a:avLst/>
          </a:prstGeom>
        </p:spPr>
      </p:pic>
      <p:pic>
        <p:nvPicPr>
          <p:cNvPr id="5" name="图片 4"/>
          <p:cNvPicPr>
            <a:picLocks noChangeAspect="1"/>
          </p:cNvPicPr>
          <p:nvPr/>
        </p:nvPicPr>
        <p:blipFill>
          <a:blip r:embed="rId3"/>
          <a:stretch>
            <a:fillRect/>
          </a:stretch>
        </p:blipFill>
        <p:spPr>
          <a:xfrm>
            <a:off x="7367706" y="1649811"/>
            <a:ext cx="4089400" cy="5041900"/>
          </a:xfrm>
          <a:prstGeom prst="rect">
            <a:avLst/>
          </a:prstGeom>
        </p:spPr>
      </p:pic>
      <p:pic>
        <p:nvPicPr>
          <p:cNvPr id="6" name="图片 5"/>
          <p:cNvPicPr>
            <a:picLocks noChangeAspect="1"/>
          </p:cNvPicPr>
          <p:nvPr/>
        </p:nvPicPr>
        <p:blipFill>
          <a:blip r:embed="rId4"/>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50599999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向量</a:t>
            </a:r>
            <a:r>
              <a:rPr kumimoji="1" lang="zh-CN" altLang="en-US" dirty="0" smtClean="0"/>
              <a:t>四则运算</a:t>
            </a:r>
            <a:endParaRPr kumimoji="1" lang="en-US" altLang="zh-CN" dirty="0" smtClean="0"/>
          </a:p>
          <a:p>
            <a:endParaRPr kumimoji="1" lang="en-US" altLang="zh-CN" dirty="0"/>
          </a:p>
          <a:p>
            <a:pPr lvl="1"/>
            <a:r>
              <a:rPr lang="zh-CN" altLang="en-US" dirty="0" smtClean="0"/>
              <a:t>坐标表示</a:t>
            </a:r>
            <a:r>
              <a:rPr kumimoji="1" lang="zh-CN" altLang="en-US" dirty="0" smtClean="0"/>
              <a:t> </a:t>
            </a:r>
            <a:endParaRPr kumimoji="1" lang="en-US" altLang="zh-CN" dirty="0" smtClean="0"/>
          </a:p>
          <a:p>
            <a:pPr lvl="1"/>
            <a:endParaRPr kumimoji="1" lang="en-US" altLang="zh-CN" dirty="0" smtClean="0"/>
          </a:p>
          <a:p>
            <a:pPr lvl="3"/>
            <a:endParaRPr kumimoji="1" lang="en-US" altLang="zh-CN" dirty="0" smtClean="0"/>
          </a:p>
          <a:p>
            <a:pPr lvl="1"/>
            <a:endParaRPr kumimoji="1" lang="en-US" altLang="zh-CN" dirty="0"/>
          </a:p>
        </p:txBody>
      </p:sp>
      <p:pic>
        <p:nvPicPr>
          <p:cNvPr id="6" name="图片 5"/>
          <p:cNvPicPr>
            <a:picLocks noChangeAspect="1"/>
          </p:cNvPicPr>
          <p:nvPr/>
        </p:nvPicPr>
        <p:blipFill>
          <a:blip r:embed="rId2"/>
          <a:stretch>
            <a:fillRect/>
          </a:stretch>
        </p:blipFill>
        <p:spPr>
          <a:xfrm>
            <a:off x="3071664" y="2358218"/>
            <a:ext cx="7899400" cy="4064000"/>
          </a:xfrm>
          <a:prstGeom prst="rect">
            <a:avLst/>
          </a:prstGeom>
        </p:spPr>
      </p:pic>
      <p:pic>
        <p:nvPicPr>
          <p:cNvPr id="5" name="图片 4"/>
          <p:cNvPicPr>
            <a:picLocks noChangeAspect="1"/>
          </p:cNvPicPr>
          <p:nvPr/>
        </p:nvPicPr>
        <p:blipFill>
          <a:blip r:embed="rId3"/>
          <a:stretch>
            <a:fillRect/>
          </a:stretch>
        </p:blipFill>
        <p:spPr>
          <a:xfrm>
            <a:off x="824089" y="238134"/>
            <a:ext cx="2111022" cy="1077711"/>
          </a:xfrm>
          <a:prstGeom prst="rect">
            <a:avLst/>
          </a:prstGeom>
        </p:spPr>
      </p:pic>
      <p:sp>
        <p:nvSpPr>
          <p:cNvPr id="4" name="标题 3"/>
          <p:cNvSpPr>
            <a:spLocks noGrp="1"/>
          </p:cNvSpPr>
          <p:nvPr>
            <p:ph type="title"/>
          </p:nvPr>
        </p:nvSpPr>
        <p:spPr/>
        <p:txBody>
          <a:bodyPr/>
          <a:lstStyle/>
          <a:p>
            <a:endParaRPr kumimoji="1" lang="zh-CN" altLang="en-US"/>
          </a:p>
        </p:txBody>
      </p:sp>
    </p:spTree>
    <p:extLst>
      <p:ext uri="{BB962C8B-B14F-4D97-AF65-F5344CB8AC3E}">
        <p14:creationId xmlns:p14="http://schemas.microsoft.com/office/powerpoint/2010/main" val="13525467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smtClean="0"/>
              <a:t>相似度</a:t>
            </a:r>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pic>
        <p:nvPicPr>
          <p:cNvPr id="5" name="图片 4"/>
          <p:cNvPicPr>
            <a:picLocks noChangeAspect="1"/>
          </p:cNvPicPr>
          <p:nvPr/>
        </p:nvPicPr>
        <p:blipFill>
          <a:blip r:embed="rId3"/>
          <a:stretch>
            <a:fillRect/>
          </a:stretch>
        </p:blipFill>
        <p:spPr>
          <a:xfrm>
            <a:off x="361950" y="2413000"/>
            <a:ext cx="4614333" cy="2946400"/>
          </a:xfrm>
          <a:prstGeom prst="rect">
            <a:avLst/>
          </a:prstGeom>
        </p:spPr>
      </p:pic>
      <p:pic>
        <p:nvPicPr>
          <p:cNvPr id="6" name="图片 5"/>
          <p:cNvPicPr>
            <a:picLocks noChangeAspect="1"/>
          </p:cNvPicPr>
          <p:nvPr/>
        </p:nvPicPr>
        <p:blipFill>
          <a:blip r:embed="rId4"/>
          <a:stretch>
            <a:fillRect/>
          </a:stretch>
        </p:blipFill>
        <p:spPr>
          <a:xfrm>
            <a:off x="4976283" y="1575418"/>
            <a:ext cx="6057900" cy="1117600"/>
          </a:xfrm>
          <a:prstGeom prst="rect">
            <a:avLst/>
          </a:prstGeom>
        </p:spPr>
      </p:pic>
      <p:sp>
        <p:nvSpPr>
          <p:cNvPr id="7" name="矩形 6"/>
          <p:cNvSpPr/>
          <p:nvPr/>
        </p:nvSpPr>
        <p:spPr>
          <a:xfrm>
            <a:off x="5257800" y="3465494"/>
            <a:ext cx="6096000" cy="646331"/>
          </a:xfrm>
          <a:prstGeom prst="rect">
            <a:avLst/>
          </a:prstGeom>
        </p:spPr>
        <p:txBody>
          <a:bodyPr>
            <a:spAutoFit/>
          </a:bodyPr>
          <a:lstStyle/>
          <a:p>
            <a:pPr algn="just"/>
            <a:r>
              <a:rPr lang="zh-CN" altLang="mr-IN" b="1" dirty="0">
                <a:solidFill>
                  <a:srgbClr val="494949"/>
                </a:solidFill>
                <a:latin typeface="宋体" charset="-122"/>
              </a:rPr>
              <a:t>句子</a:t>
            </a:r>
            <a:r>
              <a:rPr lang="mr-IN" altLang="zh-CN" b="1" dirty="0" err="1">
                <a:solidFill>
                  <a:srgbClr val="494949"/>
                </a:solidFill>
                <a:latin typeface="Arial" charset="0"/>
              </a:rPr>
              <a:t>A</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2</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0</a:t>
            </a:r>
            <a:r>
              <a:rPr lang="zh-CN" altLang="mr-IN" b="1" dirty="0">
                <a:solidFill>
                  <a:srgbClr val="494949"/>
                </a:solidFill>
                <a:latin typeface="宋体" charset="-122"/>
              </a:rPr>
              <a:t>，</a:t>
            </a:r>
            <a:r>
              <a:rPr lang="mr-IN" altLang="zh-CN" b="1" dirty="0">
                <a:solidFill>
                  <a:srgbClr val="494949"/>
                </a:solidFill>
                <a:latin typeface="Arial" charset="0"/>
              </a:rPr>
              <a:t>0</a:t>
            </a:r>
            <a:r>
              <a:rPr lang="zh-CN" altLang="mr-IN" b="1" dirty="0">
                <a:solidFill>
                  <a:srgbClr val="494949"/>
                </a:solidFill>
                <a:latin typeface="宋体" charset="-122"/>
              </a:rPr>
              <a:t>，</a:t>
            </a:r>
            <a:r>
              <a:rPr lang="mr-IN" altLang="zh-CN" b="1" dirty="0">
                <a:solidFill>
                  <a:srgbClr val="494949"/>
                </a:solidFill>
                <a:latin typeface="Arial" charset="0"/>
              </a:rPr>
              <a:t>0)</a:t>
            </a:r>
            <a:endParaRPr lang="mr-IN" altLang="zh-CN" dirty="0">
              <a:solidFill>
                <a:srgbClr val="494949"/>
              </a:solidFill>
              <a:latin typeface="Arial" charset="0"/>
            </a:endParaRPr>
          </a:p>
          <a:p>
            <a:pPr algn="just"/>
            <a:r>
              <a:rPr lang="zh-CN" altLang="mr-IN" b="1" dirty="0">
                <a:solidFill>
                  <a:srgbClr val="494949"/>
                </a:solidFill>
                <a:latin typeface="宋体" charset="-122"/>
              </a:rPr>
              <a:t>句子</a:t>
            </a:r>
            <a:r>
              <a:rPr lang="mr-IN" altLang="zh-CN" b="1" dirty="0" err="1">
                <a:solidFill>
                  <a:srgbClr val="494949"/>
                </a:solidFill>
                <a:latin typeface="Arial" charset="0"/>
              </a:rPr>
              <a:t>B</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0</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1</a:t>
            </a:r>
            <a:r>
              <a:rPr lang="zh-CN" altLang="mr-IN" b="1" dirty="0">
                <a:solidFill>
                  <a:srgbClr val="494949"/>
                </a:solidFill>
                <a:latin typeface="宋体" charset="-122"/>
              </a:rPr>
              <a:t>，</a:t>
            </a:r>
            <a:r>
              <a:rPr lang="mr-IN" altLang="zh-CN" b="1" dirty="0">
                <a:solidFill>
                  <a:srgbClr val="494949"/>
                </a:solidFill>
                <a:latin typeface="Arial" charset="0"/>
              </a:rPr>
              <a:t>1)</a:t>
            </a:r>
            <a:endParaRPr lang="mr-IN" altLang="zh-CN" b="0" i="0" dirty="0">
              <a:solidFill>
                <a:srgbClr val="494949"/>
              </a:solidFill>
              <a:effectLst/>
              <a:latin typeface="Arial" charset="0"/>
            </a:endParaRPr>
          </a:p>
        </p:txBody>
      </p:sp>
      <p:pic>
        <p:nvPicPr>
          <p:cNvPr id="8" name="图片 7"/>
          <p:cNvPicPr>
            <a:picLocks noChangeAspect="1"/>
          </p:cNvPicPr>
          <p:nvPr/>
        </p:nvPicPr>
        <p:blipFill>
          <a:blip r:embed="rId5"/>
          <a:stretch>
            <a:fillRect/>
          </a:stretch>
        </p:blipFill>
        <p:spPr>
          <a:xfrm>
            <a:off x="3664732" y="4809214"/>
            <a:ext cx="8165318" cy="2047611"/>
          </a:xfrm>
          <a:prstGeom prst="rect">
            <a:avLst/>
          </a:prstGeom>
        </p:spPr>
      </p:pic>
    </p:spTree>
    <p:extLst>
      <p:ext uri="{BB962C8B-B14F-4D97-AF65-F5344CB8AC3E}">
        <p14:creationId xmlns:p14="http://schemas.microsoft.com/office/powerpoint/2010/main" val="19548452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zh-CN" altLang="en-US" dirty="0" smtClean="0"/>
              <a:t>矩阵乘法</a:t>
            </a:r>
            <a:endParaRPr kumimoji="1" lang="en-US" altLang="zh-CN" dirty="0" smtClean="0"/>
          </a:p>
          <a:p>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1169129" y="2290670"/>
            <a:ext cx="3620041" cy="1472460"/>
          </a:xfrm>
          <a:prstGeom prst="rect">
            <a:avLst/>
          </a:prstGeom>
        </p:spPr>
      </p:pic>
      <p:pic>
        <p:nvPicPr>
          <p:cNvPr id="5" name="图片 4"/>
          <p:cNvPicPr>
            <a:picLocks noChangeAspect="1"/>
          </p:cNvPicPr>
          <p:nvPr/>
        </p:nvPicPr>
        <p:blipFill>
          <a:blip r:embed="rId3"/>
          <a:stretch>
            <a:fillRect/>
          </a:stretch>
        </p:blipFill>
        <p:spPr>
          <a:xfrm>
            <a:off x="5543550" y="2725420"/>
            <a:ext cx="5219700" cy="2755900"/>
          </a:xfrm>
          <a:prstGeom prst="rect">
            <a:avLst/>
          </a:prstGeom>
        </p:spPr>
      </p:pic>
      <p:pic>
        <p:nvPicPr>
          <p:cNvPr id="6" name="图片 5"/>
          <p:cNvPicPr>
            <a:picLocks noChangeAspect="1"/>
          </p:cNvPicPr>
          <p:nvPr/>
        </p:nvPicPr>
        <p:blipFill>
          <a:blip r:embed="rId4"/>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69858282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zh-CN" altLang="en-US" dirty="0" smtClean="0"/>
              <a:t>行向量</a:t>
            </a:r>
            <a:endParaRPr kumimoji="1" lang="en-US" altLang="zh-CN" dirty="0" smtClean="0"/>
          </a:p>
          <a:p>
            <a:endParaRPr kumimoji="1" lang="en-US" altLang="zh-CN" dirty="0"/>
          </a:p>
          <a:p>
            <a:r>
              <a:rPr kumimoji="1" lang="zh-CN" altLang="en-US" dirty="0" smtClean="0"/>
              <a:t>列向量</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kumimoji="1" lang="zh-CN" altLang="en-US" dirty="0" smtClean="0"/>
              <a:t>方阵</a:t>
            </a:r>
            <a:endParaRPr kumimoji="1" lang="zh-CN" altLang="en-US" dirty="0"/>
          </a:p>
        </p:txBody>
      </p:sp>
      <p:pic>
        <p:nvPicPr>
          <p:cNvPr id="4" name="图片 3"/>
          <p:cNvPicPr>
            <a:picLocks noChangeAspect="1"/>
          </p:cNvPicPr>
          <p:nvPr/>
        </p:nvPicPr>
        <p:blipFill>
          <a:blip r:embed="rId2"/>
          <a:stretch>
            <a:fillRect/>
          </a:stretch>
        </p:blipFill>
        <p:spPr>
          <a:xfrm>
            <a:off x="2851150" y="1088394"/>
            <a:ext cx="2489200" cy="1041400"/>
          </a:xfrm>
          <a:prstGeom prst="rect">
            <a:avLst/>
          </a:prstGeom>
        </p:spPr>
      </p:pic>
      <p:pic>
        <p:nvPicPr>
          <p:cNvPr id="5" name="图片 4"/>
          <p:cNvPicPr>
            <a:picLocks noChangeAspect="1"/>
          </p:cNvPicPr>
          <p:nvPr/>
        </p:nvPicPr>
        <p:blipFill>
          <a:blip r:embed="rId3"/>
          <a:stretch>
            <a:fillRect/>
          </a:stretch>
        </p:blipFill>
        <p:spPr>
          <a:xfrm>
            <a:off x="2952750" y="2249913"/>
            <a:ext cx="1143000" cy="2730500"/>
          </a:xfrm>
          <a:prstGeom prst="rect">
            <a:avLst/>
          </a:prstGeom>
        </p:spPr>
      </p:pic>
      <p:pic>
        <p:nvPicPr>
          <p:cNvPr id="6" name="图片 5"/>
          <p:cNvPicPr>
            <a:picLocks noChangeAspect="1"/>
          </p:cNvPicPr>
          <p:nvPr/>
        </p:nvPicPr>
        <p:blipFill>
          <a:blip r:embed="rId4"/>
          <a:stretch>
            <a:fillRect/>
          </a:stretch>
        </p:blipFill>
        <p:spPr>
          <a:xfrm>
            <a:off x="5607050" y="4119880"/>
            <a:ext cx="2921000" cy="2641600"/>
          </a:xfrm>
          <a:prstGeom prst="rect">
            <a:avLst/>
          </a:prstGeom>
        </p:spPr>
      </p:pic>
      <p:pic>
        <p:nvPicPr>
          <p:cNvPr id="7" name="图片 6"/>
          <p:cNvPicPr>
            <a:picLocks noChangeAspect="1"/>
          </p:cNvPicPr>
          <p:nvPr/>
        </p:nvPicPr>
        <p:blipFill>
          <a:blip r:embed="rId5"/>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7883743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pic>
        <p:nvPicPr>
          <p:cNvPr id="4" name="图片 3"/>
          <p:cNvPicPr>
            <a:picLocks noChangeAspect="1"/>
          </p:cNvPicPr>
          <p:nvPr/>
        </p:nvPicPr>
        <p:blipFill>
          <a:blip r:embed="rId2"/>
          <a:stretch>
            <a:fillRect/>
          </a:stretch>
        </p:blipFill>
        <p:spPr>
          <a:xfrm>
            <a:off x="1436370" y="1474470"/>
            <a:ext cx="7205444" cy="4500879"/>
          </a:xfrm>
          <a:prstGeom prst="rect">
            <a:avLst/>
          </a:prstGeom>
        </p:spPr>
      </p:pic>
      <p:pic>
        <p:nvPicPr>
          <p:cNvPr id="5" name="图片 4"/>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971635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pic>
        <p:nvPicPr>
          <p:cNvPr id="7" name="内容占位符 6"/>
          <p:cNvPicPr>
            <a:picLocks noGrp="1" noChangeAspect="1"/>
          </p:cNvPicPr>
          <p:nvPr>
            <p:ph idx="1"/>
          </p:nvPr>
        </p:nvPicPr>
        <p:blipFill>
          <a:blip r:embed="rId2"/>
          <a:stretch>
            <a:fillRect/>
          </a:stretch>
        </p:blipFill>
        <p:spPr>
          <a:xfrm>
            <a:off x="1079500" y="3420637"/>
            <a:ext cx="4851400" cy="1371600"/>
          </a:xfrm>
          <a:prstGeom prst="rect">
            <a:avLst/>
          </a:prstGeom>
        </p:spPr>
      </p:pic>
      <p:pic>
        <p:nvPicPr>
          <p:cNvPr id="5" name="图片 4"/>
          <p:cNvPicPr>
            <a:picLocks noChangeAspect="1"/>
          </p:cNvPicPr>
          <p:nvPr/>
        </p:nvPicPr>
        <p:blipFill>
          <a:blip r:embed="rId3"/>
          <a:stretch>
            <a:fillRect/>
          </a:stretch>
        </p:blipFill>
        <p:spPr>
          <a:xfrm>
            <a:off x="1079500" y="1524000"/>
            <a:ext cx="2946400" cy="1409700"/>
          </a:xfrm>
          <a:prstGeom prst="rect">
            <a:avLst/>
          </a:prstGeom>
        </p:spPr>
      </p:pic>
      <p:pic>
        <p:nvPicPr>
          <p:cNvPr id="6" name="图片 5"/>
          <p:cNvPicPr>
            <a:picLocks noChangeAspect="1"/>
          </p:cNvPicPr>
          <p:nvPr/>
        </p:nvPicPr>
        <p:blipFill>
          <a:blip r:embed="rId4"/>
          <a:stretch>
            <a:fillRect/>
          </a:stretch>
        </p:blipFill>
        <p:spPr>
          <a:xfrm>
            <a:off x="4267200" y="1524000"/>
            <a:ext cx="2540000" cy="1409700"/>
          </a:xfrm>
          <a:prstGeom prst="rect">
            <a:avLst/>
          </a:prstGeom>
        </p:spPr>
      </p:pic>
      <p:pic>
        <p:nvPicPr>
          <p:cNvPr id="8" name="图片 7"/>
          <p:cNvPicPr>
            <a:picLocks noChangeAspect="1"/>
          </p:cNvPicPr>
          <p:nvPr/>
        </p:nvPicPr>
        <p:blipFill>
          <a:blip r:embed="rId5"/>
          <a:stretch>
            <a:fillRect/>
          </a:stretch>
        </p:blipFill>
        <p:spPr>
          <a:xfrm>
            <a:off x="7396480" y="1504950"/>
            <a:ext cx="3136900" cy="1447800"/>
          </a:xfrm>
          <a:prstGeom prst="rect">
            <a:avLst/>
          </a:prstGeom>
        </p:spPr>
      </p:pic>
      <p:pic>
        <p:nvPicPr>
          <p:cNvPr id="9" name="图片 8"/>
          <p:cNvPicPr>
            <a:picLocks noChangeAspect="1"/>
          </p:cNvPicPr>
          <p:nvPr/>
        </p:nvPicPr>
        <p:blipFill>
          <a:blip r:embed="rId6"/>
          <a:stretch>
            <a:fillRect/>
          </a:stretch>
        </p:blipFill>
        <p:spPr>
          <a:xfrm>
            <a:off x="6289040" y="3700037"/>
            <a:ext cx="4368800" cy="1092200"/>
          </a:xfrm>
          <a:prstGeom prst="rect">
            <a:avLst/>
          </a:prstGeom>
        </p:spPr>
      </p:pic>
      <p:pic>
        <p:nvPicPr>
          <p:cNvPr id="10" name="图片 9"/>
          <p:cNvPicPr>
            <a:picLocks noChangeAspect="1"/>
          </p:cNvPicPr>
          <p:nvPr/>
        </p:nvPicPr>
        <p:blipFill>
          <a:blip r:embed="rId7"/>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2045725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4285</TotalTime>
  <Words>1025</Words>
  <Application>Microsoft Macintosh PowerPoint</Application>
  <PresentationFormat>宽屏</PresentationFormat>
  <Paragraphs>210</Paragraphs>
  <Slides>36</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Calibri</vt:lpstr>
      <vt:lpstr>Cambria Math</vt:lpstr>
      <vt:lpstr>Mangal</vt:lpstr>
      <vt:lpstr>宋体</vt:lpstr>
      <vt:lpstr>Arial</vt:lpstr>
      <vt:lpstr>Office 主题</vt:lpstr>
      <vt:lpstr>线性代数</vt:lpstr>
      <vt:lpstr>PowerPoint 演示文稿</vt:lpstr>
      <vt:lpstr>PowerPoint 演示文稿</vt:lpstr>
      <vt:lpstr>PowerPoint 演示文稿</vt:lpstr>
      <vt:lpstr>PowerPoint 演示文稿</vt:lpstr>
      <vt:lpstr>基本概念</vt:lpstr>
      <vt:lpstr>基本概念</vt:lpstr>
      <vt:lpstr>基本概念</vt:lpstr>
      <vt:lpstr>基本概念</vt:lpstr>
      <vt:lpstr>基本概念 </vt:lpstr>
      <vt:lpstr>基本概念 </vt:lpstr>
      <vt:lpstr>基本概念 </vt:lpstr>
      <vt:lpstr>基本概念</vt:lpstr>
      <vt:lpstr>基本概念 </vt:lpstr>
      <vt:lpstr>基本概念</vt:lpstr>
      <vt:lpstr>基本概念</vt:lpstr>
      <vt:lpstr>PowerPoint 演示文稿</vt:lpstr>
      <vt:lpstr>基本概念</vt:lpstr>
      <vt:lpstr>基本概念</vt:lpstr>
      <vt:lpstr>基本概念</vt:lpstr>
      <vt:lpstr>PowerPoint 演示文稿</vt:lpstr>
      <vt:lpstr>PowerPoint 演示文稿</vt:lpstr>
      <vt:lpstr>数学再进一步</vt:lpstr>
      <vt:lpstr>数学再进一步</vt:lpstr>
      <vt:lpstr>数学再进一步</vt:lpstr>
      <vt:lpstr>PowerPoint 演示文稿</vt:lpstr>
      <vt:lpstr>PowerPoint 演示文稿</vt:lpstr>
      <vt:lpstr>PowerPoint 演示文稿</vt:lpstr>
      <vt:lpstr>特征值和特征向量</vt:lpstr>
      <vt:lpstr>PowerPoint 演示文稿</vt:lpstr>
      <vt:lpstr>特征值和特征向量</vt:lpstr>
      <vt:lpstr>特征值和特征向量</vt:lpstr>
      <vt:lpstr>特征值和特征向量</vt:lpstr>
      <vt:lpstr>SVD 分解</vt:lpstr>
      <vt:lpstr>PowerPoint 演示文稿</vt:lpstr>
      <vt:lpstr>SVD分解</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hongjun wang</dc:creator>
  <cp:lastModifiedBy>B24847</cp:lastModifiedBy>
  <cp:revision>629</cp:revision>
  <dcterms:created xsi:type="dcterms:W3CDTF">2018-01-09T13:42:23Z</dcterms:created>
  <dcterms:modified xsi:type="dcterms:W3CDTF">2018-11-04T12:29:42Z</dcterms:modified>
</cp:coreProperties>
</file>